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7" r:id="rId2"/>
    <p:sldId id="256" r:id="rId3"/>
    <p:sldId id="258" r:id="rId4"/>
    <p:sldId id="259" r:id="rId5"/>
    <p:sldId id="287" r:id="rId6"/>
    <p:sldId id="288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84" r:id="rId16"/>
    <p:sldId id="286" r:id="rId17"/>
    <p:sldId id="260" r:id="rId1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E82"/>
    <a:srgbClr val="A7D971"/>
    <a:srgbClr val="A0D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0588" autoAdjust="0"/>
  </p:normalViewPr>
  <p:slideViewPr>
    <p:cSldViewPr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سربرگ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نگهدارنده مکان تاری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655E06F-2DC0-4AF0-99E3-6E62ACEB05EF}" type="datetimeFigureOut">
              <a:rPr lang="fa-IR" smtClean="0"/>
              <a:t>27/10/34</a:t>
            </a:fld>
            <a:endParaRPr lang="fa-IR"/>
          </a:p>
        </p:txBody>
      </p:sp>
      <p:sp>
        <p:nvSpPr>
          <p:cNvPr id="4" name="نگهدارنده مکان تصویر اسلاید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نگهدارنده مکان نك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2591B4-3220-4C70-8436-C14DD77C611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621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صویر اسلاید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گهدارنده مکان نك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>
                <a:ea typeface="Calibri"/>
                <a:cs typeface="2  Homa"/>
              </a:rPr>
              <a:t>اگر در دعوت خود بیشتر نگران آبروی خود هستیم و فکر می کنیم اگر فرزند من نماز نخواند، دیگران در مورد من چه خواهند گفت، و اگر در دعوت خود، خودمان مطرح هستیم و احساس می کنیم اگر فرزند یا دانش آموز ما وقتی نماز نخواند، نشانه بی </a:t>
            </a:r>
            <a:r>
              <a:rPr lang="fa-IR" dirty="0" err="1" smtClean="0">
                <a:ea typeface="Calibri"/>
                <a:cs typeface="2  Homa"/>
              </a:rPr>
              <a:t>عرضگی</a:t>
            </a:r>
            <a:r>
              <a:rPr lang="fa-IR" dirty="0" smtClean="0">
                <a:ea typeface="Calibri"/>
                <a:cs typeface="2  Homa"/>
              </a:rPr>
              <a:t> ماست و یا نشانگر بی حرمتی به خواست ماست و </a:t>
            </a:r>
            <a:r>
              <a:rPr lang="fa-IR" dirty="0" err="1" smtClean="0">
                <a:ea typeface="Calibri"/>
                <a:cs typeface="2  Homa"/>
              </a:rPr>
              <a:t>اگرهای</a:t>
            </a:r>
            <a:r>
              <a:rPr lang="fa-IR" dirty="0" smtClean="0">
                <a:ea typeface="Calibri"/>
                <a:cs typeface="2  Homa"/>
              </a:rPr>
              <a:t> دیگر، در چنین شرایطی باید بدانیم که </a:t>
            </a:r>
            <a:r>
              <a:rPr lang="fa-IR" dirty="0" err="1" smtClean="0">
                <a:ea typeface="Calibri"/>
                <a:cs typeface="2  Homa"/>
              </a:rPr>
              <a:t>نمی</a:t>
            </a:r>
            <a:r>
              <a:rPr lang="fa-IR" dirty="0" smtClean="0">
                <a:ea typeface="Calibri"/>
                <a:cs typeface="2  Homa"/>
              </a:rPr>
              <a:t> توانیم دعوت کننده خوبی برای نماز باشیم. از یک سو عمل ما متعلق به سطح متعالی از انگیزش ها نیست و </a:t>
            </a:r>
            <a:r>
              <a:rPr lang="fa-IR" dirty="0" err="1" smtClean="0">
                <a:ea typeface="Calibri"/>
                <a:cs typeface="2  Homa"/>
              </a:rPr>
              <a:t>نمی</a:t>
            </a:r>
            <a:r>
              <a:rPr lang="fa-IR" dirty="0" smtClean="0">
                <a:ea typeface="Calibri"/>
                <a:cs typeface="2  Homa"/>
              </a:rPr>
              <a:t> تواند </a:t>
            </a:r>
            <a:r>
              <a:rPr lang="fa-IR" dirty="0" err="1" smtClean="0">
                <a:ea typeface="Calibri"/>
                <a:cs typeface="2  Homa"/>
              </a:rPr>
              <a:t>قربه</a:t>
            </a:r>
            <a:r>
              <a:rPr lang="fa-IR" dirty="0" smtClean="0">
                <a:ea typeface="Calibri"/>
                <a:cs typeface="2  Homa"/>
              </a:rPr>
              <a:t> الی الله باشد و از سوی دیگر این احساس به </a:t>
            </a:r>
            <a:r>
              <a:rPr lang="fa-IR" dirty="0" err="1" smtClean="0">
                <a:ea typeface="Calibri"/>
                <a:cs typeface="2  Homa"/>
              </a:rPr>
              <a:t>متربی</a:t>
            </a:r>
            <a:r>
              <a:rPr lang="fa-IR" dirty="0" smtClean="0">
                <a:ea typeface="Calibri"/>
                <a:cs typeface="2  Homa"/>
              </a:rPr>
              <a:t> ما دست می دهد که ما او را برای خودمان دعوت به نماز می کنیم نه برای خاطر خدا و یا برای خاطر نفس نماز و یا حتی برای خاطر خود </a:t>
            </a:r>
            <a:r>
              <a:rPr lang="fa-IR" dirty="0" err="1" smtClean="0">
                <a:ea typeface="Calibri"/>
                <a:cs typeface="2  Homa"/>
              </a:rPr>
              <a:t>فرزند.در</a:t>
            </a:r>
            <a:r>
              <a:rPr lang="fa-IR" dirty="0" smtClean="0">
                <a:ea typeface="Calibri"/>
                <a:cs typeface="2  Homa"/>
              </a:rPr>
              <a:t> دعوت آنان به نماز ضمن اینکه از تشویق های مادی و اجتماعی از قبیل خریدن هدیه و تشویق کلامی استفاده می کنیم، لکن باید پیوسته به گونه ای عمل کنیم که او را در سطوح پایین </a:t>
            </a:r>
            <a:r>
              <a:rPr lang="fa-IR" dirty="0" err="1" smtClean="0">
                <a:ea typeface="Calibri"/>
                <a:cs typeface="2  Homa"/>
              </a:rPr>
              <a:t>انگیزشی</a:t>
            </a:r>
            <a:r>
              <a:rPr lang="fa-IR" dirty="0" smtClean="0">
                <a:ea typeface="Calibri"/>
                <a:cs typeface="2  Homa"/>
              </a:rPr>
              <a:t> نگه نداریم. باید او را متوجه خدا کنیم و بگوییم که او نماز را باید </a:t>
            </a:r>
            <a:r>
              <a:rPr lang="fa-IR" dirty="0" err="1" smtClean="0">
                <a:ea typeface="Calibri"/>
                <a:cs typeface="2  Homa"/>
              </a:rPr>
              <a:t>بگونه</a:t>
            </a:r>
            <a:r>
              <a:rPr lang="fa-IR" dirty="0" smtClean="0">
                <a:ea typeface="Calibri"/>
                <a:cs typeface="2  Homa"/>
              </a:rPr>
              <a:t> ای بجا بیاورد که او آن را بپذیرد.</a:t>
            </a:r>
            <a:endParaRPr lang="fa-IR" dirty="0" smtClean="0"/>
          </a:p>
          <a:p>
            <a:endParaRPr lang="fa-IR" dirty="0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591B4-3220-4C70-8436-C14DD77C6119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8601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smtClean="0"/>
              <a:t>برای ویرایش سبک زیرعنوان اسلاید اصلی، کلیک نمایید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6C84-C031-42DF-9F03-E85A9FA2FD0A}" type="datetimeFigureOut">
              <a:rPr lang="fa-IR" smtClean="0"/>
              <a:t>27/10/34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511D-9FED-40E0-93D8-33EA0DFA1A1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20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6C84-C031-42DF-9F03-E85A9FA2FD0A}" type="datetimeFigureOut">
              <a:rPr lang="fa-IR" smtClean="0"/>
              <a:t>27/10/34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511D-9FED-40E0-93D8-33EA0DFA1A1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665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6C84-C031-42DF-9F03-E85A9FA2FD0A}" type="datetimeFigureOut">
              <a:rPr lang="fa-IR" smtClean="0"/>
              <a:t>27/10/34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511D-9FED-40E0-93D8-33EA0DFA1A1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148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6C84-C031-42DF-9F03-E85A9FA2FD0A}" type="datetimeFigureOut">
              <a:rPr lang="fa-IR" smtClean="0"/>
              <a:t>27/10/34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511D-9FED-40E0-93D8-33EA0DFA1A1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54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6C84-C031-42DF-9F03-E85A9FA2FD0A}" type="datetimeFigureOut">
              <a:rPr lang="fa-IR" smtClean="0"/>
              <a:t>27/10/34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511D-9FED-40E0-93D8-33EA0DFA1A1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907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6C84-C031-42DF-9F03-E85A9FA2FD0A}" type="datetimeFigureOut">
              <a:rPr lang="fa-IR" smtClean="0"/>
              <a:t>27/10/34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511D-9FED-40E0-93D8-33EA0DFA1A1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860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5" name="نگهدارنده مکان متن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6" name="نگهدارنده مکان محتوا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7" name="نگهدارنده مکان تاری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6C84-C031-42DF-9F03-E85A9FA2FD0A}" type="datetimeFigureOut">
              <a:rPr lang="fa-IR" smtClean="0"/>
              <a:t>27/10/34</a:t>
            </a:fld>
            <a:endParaRPr lang="fa-IR"/>
          </a:p>
        </p:txBody>
      </p:sp>
      <p:sp>
        <p:nvSpPr>
          <p:cNvPr id="8" name="نگهدارنده مکان پانویس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511D-9FED-40E0-93D8-33EA0DFA1A1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6849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تاری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6C84-C031-42DF-9F03-E85A9FA2FD0A}" type="datetimeFigureOut">
              <a:rPr lang="fa-IR" smtClean="0"/>
              <a:t>27/10/34</a:t>
            </a:fld>
            <a:endParaRPr lang="fa-IR"/>
          </a:p>
        </p:txBody>
      </p:sp>
      <p:sp>
        <p:nvSpPr>
          <p:cNvPr id="4" name="نگهدارنده مکان پانویس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نگهدارنده مکان شماره اسلاید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511D-9FED-40E0-93D8-33EA0DFA1A1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19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6C84-C031-42DF-9F03-E85A9FA2FD0A}" type="datetimeFigureOut">
              <a:rPr lang="fa-IR" smtClean="0"/>
              <a:t>27/10/34</a:t>
            </a:fld>
            <a:endParaRPr lang="fa-IR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511D-9FED-40E0-93D8-33EA0DFA1A1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93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6C84-C031-42DF-9F03-E85A9FA2FD0A}" type="datetimeFigureOut">
              <a:rPr lang="fa-IR" smtClean="0"/>
              <a:t>27/10/34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511D-9FED-40E0-93D8-33EA0DFA1A1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013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6C84-C031-42DF-9F03-E85A9FA2FD0A}" type="datetimeFigureOut">
              <a:rPr lang="fa-IR" smtClean="0"/>
              <a:t>27/10/34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511D-9FED-40E0-93D8-33EA0DFA1A1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3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6C84-C031-42DF-9F03-E85A9FA2FD0A}" type="datetimeFigureOut">
              <a:rPr lang="fa-IR" smtClean="0"/>
              <a:t>27/10/34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A511D-9FED-40E0-93D8-33EA0DFA1A1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586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192688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a-IR" sz="115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IranNastaliq" pitchFamily="18" charset="0"/>
                <a:ea typeface="Calibri"/>
                <a:cs typeface="IranNastaliq" pitchFamily="18" charset="0"/>
              </a:rPr>
              <a:t>نقش     والدین     و    مربیان</a:t>
            </a:r>
          </a:p>
          <a:p>
            <a:pPr marL="0" indent="0" algn="ctr">
              <a:buNone/>
            </a:pPr>
            <a:r>
              <a:rPr lang="fa-IR" sz="115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IranNastaliq" pitchFamily="18" charset="0"/>
                <a:ea typeface="Calibri"/>
                <a:cs typeface="IranNastaliq" pitchFamily="18" charset="0"/>
              </a:rPr>
              <a:t> در  </a:t>
            </a:r>
          </a:p>
          <a:p>
            <a:pPr marL="0" indent="0" algn="ctr">
              <a:buNone/>
            </a:pPr>
            <a:r>
              <a:rPr lang="fa-IR" sz="115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IranNastaliq" pitchFamily="18" charset="0"/>
                <a:ea typeface="Calibri"/>
                <a:cs typeface="IranNastaliq" pitchFamily="18" charset="0"/>
              </a:rPr>
              <a:t>پرورش   فطرت  الهی   فرزندان</a:t>
            </a:r>
            <a:endParaRPr lang="fa-IR" sz="115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7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نماز و تشکر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  یکی از اسرار نماز تشکر از ولی نعمت است. قرآن می فرماید: « عبادت کنید </a:t>
            </a:r>
            <a:r>
              <a:rPr lang="fa-IR" dirty="0" err="1">
                <a:ea typeface="Calibri"/>
                <a:cs typeface="2  Homa"/>
              </a:rPr>
              <a:t>پروردگاری</a:t>
            </a:r>
            <a:r>
              <a:rPr lang="fa-IR" dirty="0">
                <a:ea typeface="Calibri"/>
                <a:cs typeface="2  Homa"/>
              </a:rPr>
              <a:t> را که شما و نیاکان شما را آفرید. هستی شما و همه از </a:t>
            </a:r>
            <a:r>
              <a:rPr lang="fa-IR" dirty="0" err="1">
                <a:ea typeface="Calibri"/>
                <a:cs typeface="2  Homa"/>
              </a:rPr>
              <a:t>اوست</a:t>
            </a:r>
            <a:r>
              <a:rPr lang="fa-IR" dirty="0">
                <a:ea typeface="Calibri"/>
                <a:cs typeface="2  Homa"/>
              </a:rPr>
              <a:t> ».   در سوره کوثر می خوانیم : « ما به تو کوثر </a:t>
            </a:r>
            <a:r>
              <a:rPr lang="fa-IR" dirty="0" smtClean="0">
                <a:ea typeface="Calibri"/>
                <a:cs typeface="2  Homa"/>
              </a:rPr>
              <a:t>و </a:t>
            </a:r>
            <a:r>
              <a:rPr lang="fa-IR" dirty="0">
                <a:ea typeface="Calibri"/>
                <a:cs typeface="2  Homa"/>
              </a:rPr>
              <a:t>خیر زیاد عطا کردیم پس نماز بخوان ». یعنی به شکرانه </a:t>
            </a:r>
            <a:r>
              <a:rPr lang="fa-IR" dirty="0" err="1">
                <a:ea typeface="Calibri"/>
                <a:cs typeface="2  Homa"/>
              </a:rPr>
              <a:t>عطایای</a:t>
            </a:r>
            <a:r>
              <a:rPr lang="fa-IR" dirty="0">
                <a:ea typeface="Calibri"/>
                <a:cs typeface="2  Homa"/>
              </a:rPr>
              <a:t> ما نماز </a:t>
            </a:r>
            <a:r>
              <a:rPr lang="fa-IR" dirty="0" smtClean="0">
                <a:ea typeface="Calibri"/>
                <a:cs typeface="2  Homa"/>
              </a:rPr>
              <a:t>را بپا </a:t>
            </a:r>
            <a:r>
              <a:rPr lang="fa-IR" dirty="0">
                <a:ea typeface="Calibri"/>
                <a:cs typeface="2  Homa"/>
              </a:rPr>
              <a:t>دار.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   نماز بهترین نوع شکرگزاری است که شیوه آن را خداوند تبیین نموده و تمام اولیاء هم آن شیوه را به کار گرفته </a:t>
            </a:r>
            <a:r>
              <a:rPr lang="fa-IR" dirty="0" err="1">
                <a:ea typeface="Calibri"/>
                <a:cs typeface="2  Homa"/>
              </a:rPr>
              <a:t>اند</a:t>
            </a:r>
            <a:r>
              <a:rPr lang="fa-IR" dirty="0">
                <a:ea typeface="Calibri"/>
                <a:cs typeface="2  Homa"/>
              </a:rPr>
              <a:t>. تشکر از ولی نعمت یک ارزش است و نماز </a:t>
            </a:r>
            <a:r>
              <a:rPr lang="fa-IR" dirty="0" smtClean="0">
                <a:ea typeface="Calibri"/>
                <a:cs typeface="2  Homa"/>
              </a:rPr>
              <a:t>تشکری دائمی </a:t>
            </a:r>
            <a:r>
              <a:rPr lang="fa-IR" dirty="0">
                <a:ea typeface="Calibri"/>
                <a:cs typeface="2  Homa"/>
              </a:rPr>
              <a:t>است هم عملی، هم </a:t>
            </a:r>
            <a:r>
              <a:rPr lang="fa-IR" dirty="0" smtClean="0">
                <a:ea typeface="Calibri"/>
                <a:cs typeface="2  Homa"/>
              </a:rPr>
              <a:t>زبانی .</a:t>
            </a:r>
            <a:endParaRPr lang="en-US" sz="2400" dirty="0">
              <a:ea typeface="Calibri"/>
              <a:cs typeface="Arial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3935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70000" lnSpcReduction="20000"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نماز و قیامت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   مردم نسبت به رستاخیز و معاد چند دسته هستند: </a:t>
            </a:r>
            <a:endParaRPr lang="en-US" sz="2400" dirty="0">
              <a:ea typeface="Calibri"/>
              <a:cs typeface="Arial"/>
            </a:endParaRP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1-  به قیامت شک دارند: « ان </a:t>
            </a:r>
            <a:r>
              <a:rPr lang="fa-IR" dirty="0" err="1">
                <a:ea typeface="Calibri"/>
                <a:cs typeface="2  Homa"/>
              </a:rPr>
              <a:t>کنتم</a:t>
            </a:r>
            <a:r>
              <a:rPr lang="fa-IR" dirty="0">
                <a:ea typeface="Calibri"/>
                <a:cs typeface="2  Homa"/>
              </a:rPr>
              <a:t> فی </a:t>
            </a:r>
            <a:r>
              <a:rPr lang="fa-IR" dirty="0" err="1">
                <a:ea typeface="Calibri"/>
                <a:cs typeface="2  Homa"/>
              </a:rPr>
              <a:t>ریب</a:t>
            </a:r>
            <a:r>
              <a:rPr lang="fa-IR" dirty="0">
                <a:ea typeface="Calibri"/>
                <a:cs typeface="2  Homa"/>
              </a:rPr>
              <a:t> من </a:t>
            </a:r>
            <a:r>
              <a:rPr lang="fa-IR" dirty="0" err="1">
                <a:ea typeface="Calibri"/>
                <a:cs typeface="2  Homa"/>
              </a:rPr>
              <a:t>البعث</a:t>
            </a:r>
            <a:r>
              <a:rPr lang="fa-IR" dirty="0">
                <a:ea typeface="Calibri"/>
                <a:cs typeface="2  Homa"/>
              </a:rPr>
              <a:t> »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2-  به قیامت گمان دارند : « </a:t>
            </a:r>
            <a:r>
              <a:rPr lang="fa-IR" dirty="0" err="1">
                <a:ea typeface="Calibri"/>
                <a:cs typeface="2  Homa"/>
              </a:rPr>
              <a:t>یظّنون</a:t>
            </a:r>
            <a:r>
              <a:rPr lang="fa-IR" dirty="0">
                <a:ea typeface="Calibri"/>
                <a:cs typeface="2  Homa"/>
              </a:rPr>
              <a:t> </a:t>
            </a:r>
            <a:r>
              <a:rPr lang="fa-IR" dirty="0" err="1">
                <a:ea typeface="Calibri"/>
                <a:cs typeface="2  Homa"/>
              </a:rPr>
              <a:t>انّهم</a:t>
            </a:r>
            <a:r>
              <a:rPr lang="fa-IR" dirty="0">
                <a:ea typeface="Calibri"/>
                <a:cs typeface="2  Homa"/>
              </a:rPr>
              <a:t> </a:t>
            </a:r>
            <a:r>
              <a:rPr lang="fa-IR" dirty="0" err="1">
                <a:ea typeface="Calibri"/>
                <a:cs typeface="2  Homa"/>
              </a:rPr>
              <a:t>ملاقوا</a:t>
            </a:r>
            <a:r>
              <a:rPr lang="fa-IR" dirty="0">
                <a:ea typeface="Calibri"/>
                <a:cs typeface="2  Homa"/>
              </a:rPr>
              <a:t> الله »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3-  به قیامت یقین دارند : « و </a:t>
            </a:r>
            <a:r>
              <a:rPr lang="fa-IR" dirty="0" err="1">
                <a:ea typeface="Calibri"/>
                <a:cs typeface="2  Homa"/>
              </a:rPr>
              <a:t>بالاخرة</a:t>
            </a:r>
            <a:r>
              <a:rPr lang="fa-IR" dirty="0">
                <a:ea typeface="Calibri"/>
                <a:cs typeface="2  Homa"/>
              </a:rPr>
              <a:t> هم </a:t>
            </a:r>
            <a:r>
              <a:rPr lang="fa-IR" dirty="0" err="1">
                <a:ea typeface="Calibri"/>
                <a:cs typeface="2  Homa"/>
              </a:rPr>
              <a:t>یوقنون</a:t>
            </a:r>
            <a:r>
              <a:rPr lang="fa-IR" dirty="0">
                <a:ea typeface="Calibri"/>
                <a:cs typeface="2  Homa"/>
              </a:rPr>
              <a:t> »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4-   منکر قیامت هستند : « و </a:t>
            </a:r>
            <a:r>
              <a:rPr lang="fa-IR" dirty="0" err="1">
                <a:ea typeface="Calibri"/>
                <a:cs typeface="2  Homa"/>
              </a:rPr>
              <a:t>کنا</a:t>
            </a:r>
            <a:r>
              <a:rPr lang="fa-IR" dirty="0">
                <a:ea typeface="Calibri"/>
                <a:cs typeface="2  Homa"/>
              </a:rPr>
              <a:t> </a:t>
            </a:r>
            <a:r>
              <a:rPr lang="fa-IR" dirty="0" err="1">
                <a:ea typeface="Calibri"/>
                <a:cs typeface="2  Homa"/>
              </a:rPr>
              <a:t>نکذب</a:t>
            </a:r>
            <a:r>
              <a:rPr lang="fa-IR" dirty="0">
                <a:ea typeface="Calibri"/>
                <a:cs typeface="2  Homa"/>
              </a:rPr>
              <a:t> </a:t>
            </a:r>
            <a:r>
              <a:rPr lang="fa-IR" dirty="0" err="1">
                <a:ea typeface="Calibri"/>
                <a:cs typeface="2  Homa"/>
              </a:rPr>
              <a:t>بیوم</a:t>
            </a:r>
            <a:r>
              <a:rPr lang="fa-IR" dirty="0">
                <a:ea typeface="Calibri"/>
                <a:cs typeface="2  Homa"/>
              </a:rPr>
              <a:t> </a:t>
            </a:r>
            <a:r>
              <a:rPr lang="fa-IR" dirty="0" err="1">
                <a:ea typeface="Calibri"/>
                <a:cs typeface="2  Homa"/>
              </a:rPr>
              <a:t>الدّین</a:t>
            </a:r>
            <a:r>
              <a:rPr lang="fa-IR" dirty="0">
                <a:ea typeface="Calibri"/>
                <a:cs typeface="2  Homa"/>
              </a:rPr>
              <a:t> »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5-  به آن ایمان دارند ولی فراموش می کنند : « </a:t>
            </a:r>
            <a:r>
              <a:rPr lang="fa-IR" dirty="0" err="1">
                <a:ea typeface="Calibri"/>
                <a:cs typeface="2  Homa"/>
              </a:rPr>
              <a:t>نسوا</a:t>
            </a:r>
            <a:r>
              <a:rPr lang="fa-IR" dirty="0">
                <a:ea typeface="Calibri"/>
                <a:cs typeface="2  Homa"/>
              </a:rPr>
              <a:t> یوم </a:t>
            </a:r>
            <a:r>
              <a:rPr lang="fa-IR" dirty="0" err="1">
                <a:ea typeface="Calibri"/>
                <a:cs typeface="2  Homa"/>
              </a:rPr>
              <a:t>الحساب</a:t>
            </a:r>
            <a:r>
              <a:rPr lang="fa-IR" dirty="0">
                <a:ea typeface="Calibri"/>
                <a:cs typeface="2  Homa"/>
              </a:rPr>
              <a:t> ».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   قرآن کریم برای رفع شک استدلال کرده و از </a:t>
            </a:r>
            <a:r>
              <a:rPr lang="fa-IR" dirty="0" err="1">
                <a:ea typeface="Calibri"/>
                <a:cs typeface="2  Homa"/>
              </a:rPr>
              <a:t>مومنین</a:t>
            </a:r>
            <a:r>
              <a:rPr lang="fa-IR" dirty="0">
                <a:ea typeface="Calibri"/>
                <a:cs typeface="2  Homa"/>
              </a:rPr>
              <a:t> و گمان دارندگان با (تفاوت ها) ستایش کرده و از منکران خواسته است که دلیل و برهان بیاورند. و برای گروه پنجم </a:t>
            </a:r>
            <a:r>
              <a:rPr lang="fa-IR" dirty="0" err="1">
                <a:ea typeface="Calibri"/>
                <a:cs typeface="2  Homa"/>
              </a:rPr>
              <a:t>تذکراتی</a:t>
            </a:r>
            <a:r>
              <a:rPr lang="fa-IR" dirty="0">
                <a:ea typeface="Calibri"/>
                <a:cs typeface="2  Homa"/>
              </a:rPr>
              <a:t> داده که انسان فراموش نکند. نماز هم شک زدایی می کند و هم غفلت ها را به «یاد» تبدیل می کند.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   در نماز با گفتن جمله «مالک یوم </a:t>
            </a:r>
            <a:r>
              <a:rPr lang="fa-IR" dirty="0" err="1">
                <a:ea typeface="Calibri"/>
                <a:cs typeface="2  Homa"/>
              </a:rPr>
              <a:t>الدین</a:t>
            </a:r>
            <a:r>
              <a:rPr lang="fa-IR" dirty="0">
                <a:ea typeface="Calibri"/>
                <a:cs typeface="2  Homa"/>
              </a:rPr>
              <a:t>»، در هر شبانه روز حداقل ده بار مسأله قیامت را به خود تذکر می دهیم  و تلقین می کنیم.</a:t>
            </a:r>
            <a:endParaRPr lang="en-US" sz="2400" dirty="0">
              <a:ea typeface="Calibri"/>
              <a:cs typeface="Arial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8084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2500" lnSpcReduction="10000"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دوری از گناه</a:t>
            </a:r>
            <a:endParaRPr lang="en-US" sz="2400" dirty="0">
              <a:ea typeface="Calibri"/>
              <a:cs typeface="Arial"/>
            </a:endParaRPr>
          </a:p>
          <a:p>
            <a:pPr algn="justLow"/>
            <a:r>
              <a:rPr lang="fa-IR" dirty="0" err="1">
                <a:ea typeface="Calibri"/>
                <a:cs typeface="2  Homa"/>
              </a:rPr>
              <a:t>نمازگزار</a:t>
            </a:r>
            <a:r>
              <a:rPr lang="fa-IR" dirty="0">
                <a:ea typeface="Calibri"/>
                <a:cs typeface="2  Homa"/>
              </a:rPr>
              <a:t> ناچار است که برای صحت و قبولی نماز </a:t>
            </a:r>
            <a:r>
              <a:rPr lang="fa-IR" dirty="0" smtClean="0">
                <a:ea typeface="Calibri"/>
                <a:cs typeface="2  Homa"/>
              </a:rPr>
              <a:t>خود، </a:t>
            </a:r>
            <a:r>
              <a:rPr lang="fa-IR" dirty="0">
                <a:ea typeface="Calibri"/>
                <a:cs typeface="2  Homa"/>
              </a:rPr>
              <a:t>از بسیاری از گناهان اجتناب </a:t>
            </a:r>
            <a:r>
              <a:rPr lang="fa-IR" dirty="0" err="1">
                <a:ea typeface="Calibri"/>
                <a:cs typeface="2  Homa"/>
              </a:rPr>
              <a:t>ورزد</a:t>
            </a:r>
            <a:r>
              <a:rPr lang="fa-IR" dirty="0">
                <a:ea typeface="Calibri"/>
                <a:cs typeface="2  Homa"/>
              </a:rPr>
              <a:t>؛ </a:t>
            </a:r>
            <a:r>
              <a:rPr lang="fa-IR" dirty="0" smtClean="0">
                <a:ea typeface="Calibri"/>
                <a:cs typeface="2  Homa"/>
              </a:rPr>
              <a:t>مثل مشروع </a:t>
            </a:r>
            <a:r>
              <a:rPr lang="fa-IR" dirty="0">
                <a:ea typeface="Calibri"/>
                <a:cs typeface="2  Homa"/>
              </a:rPr>
              <a:t>و مباح بودن </a:t>
            </a:r>
            <a:r>
              <a:rPr lang="fa-IR" dirty="0" smtClean="0">
                <a:ea typeface="Calibri"/>
                <a:cs typeface="2  Homa"/>
              </a:rPr>
              <a:t>تمام آب </a:t>
            </a:r>
            <a:r>
              <a:rPr lang="fa-IR" dirty="0">
                <a:ea typeface="Calibri"/>
                <a:cs typeface="2  Homa"/>
              </a:rPr>
              <a:t>وضو و غسل، </a:t>
            </a:r>
            <a:r>
              <a:rPr lang="fa-IR" dirty="0" err="1">
                <a:ea typeface="Calibri"/>
                <a:cs typeface="2  Homa"/>
              </a:rPr>
              <a:t>جامه‏ای</a:t>
            </a:r>
            <a:r>
              <a:rPr lang="fa-IR" dirty="0">
                <a:ea typeface="Calibri"/>
                <a:cs typeface="2  Homa"/>
              </a:rPr>
              <a:t> که با آن نماز </a:t>
            </a:r>
            <a:r>
              <a:rPr lang="fa-IR" dirty="0" err="1">
                <a:ea typeface="Calibri"/>
                <a:cs typeface="2  Homa"/>
              </a:rPr>
              <a:t>می‏گزارد</a:t>
            </a:r>
            <a:r>
              <a:rPr lang="fa-IR" dirty="0">
                <a:ea typeface="Calibri"/>
                <a:cs typeface="2  Homa"/>
              </a:rPr>
              <a:t> و مکان </a:t>
            </a:r>
            <a:r>
              <a:rPr lang="fa-IR" dirty="0" err="1" smtClean="0">
                <a:ea typeface="Calibri"/>
                <a:cs typeface="2  Homa"/>
              </a:rPr>
              <a:t>نمازگزار</a:t>
            </a:r>
            <a:r>
              <a:rPr lang="fa-IR" dirty="0" smtClean="0">
                <a:ea typeface="Calibri"/>
                <a:cs typeface="2  Homa"/>
              </a:rPr>
              <a:t> و ....</a:t>
            </a:r>
          </a:p>
          <a:p>
            <a:pPr algn="justLow"/>
            <a:r>
              <a:rPr lang="fa-IR" dirty="0" smtClean="0">
                <a:ea typeface="Calibri"/>
                <a:cs typeface="2  Homa"/>
              </a:rPr>
              <a:t> </a:t>
            </a:r>
            <a:r>
              <a:rPr lang="fa-IR" sz="3300" dirty="0" smtClean="0">
                <a:ea typeface="Calibri"/>
                <a:cs typeface="2  Homa"/>
              </a:rPr>
              <a:t>« ان </a:t>
            </a:r>
            <a:r>
              <a:rPr lang="fa-IR" sz="3300" dirty="0" err="1">
                <a:ea typeface="Calibri"/>
                <a:cs typeface="2  Homa"/>
              </a:rPr>
              <a:t>الصلوة</a:t>
            </a:r>
            <a:r>
              <a:rPr lang="fa-IR" sz="3300" dirty="0">
                <a:ea typeface="Calibri"/>
                <a:cs typeface="2  Homa"/>
              </a:rPr>
              <a:t> </a:t>
            </a:r>
            <a:r>
              <a:rPr lang="fa-IR" sz="3300" dirty="0" err="1">
                <a:ea typeface="Calibri"/>
                <a:cs typeface="2  Homa"/>
              </a:rPr>
              <a:t>تنهی</a:t>
            </a:r>
            <a:r>
              <a:rPr lang="fa-IR" sz="3300" dirty="0">
                <a:ea typeface="Calibri"/>
                <a:cs typeface="2  Homa"/>
              </a:rPr>
              <a:t> عن </a:t>
            </a:r>
            <a:r>
              <a:rPr lang="fa-IR" sz="3300" dirty="0" err="1">
                <a:ea typeface="Calibri"/>
                <a:cs typeface="2  Homa"/>
              </a:rPr>
              <a:t>الفحشأ</a:t>
            </a:r>
            <a:r>
              <a:rPr lang="fa-IR" sz="3300" dirty="0">
                <a:ea typeface="Calibri"/>
                <a:cs typeface="2  Homa"/>
              </a:rPr>
              <a:t> و </a:t>
            </a:r>
            <a:r>
              <a:rPr lang="fa-IR" sz="3300" dirty="0" err="1" smtClean="0">
                <a:ea typeface="Calibri"/>
                <a:cs typeface="2  Homa"/>
              </a:rPr>
              <a:t>المنکر</a:t>
            </a:r>
            <a:r>
              <a:rPr lang="fa-IR" sz="3300" dirty="0" smtClean="0">
                <a:ea typeface="Calibri"/>
                <a:cs typeface="2  Homa"/>
              </a:rPr>
              <a:t>» </a:t>
            </a:r>
            <a:r>
              <a:rPr lang="fa-IR" sz="2100" dirty="0">
                <a:ea typeface="Calibri"/>
                <a:cs typeface="2  Homa"/>
              </a:rPr>
              <a:t>(سوره عنکبوت</a:t>
            </a:r>
            <a:r>
              <a:rPr lang="fa-IR" sz="2100" dirty="0" smtClean="0">
                <a:ea typeface="Calibri"/>
                <a:cs typeface="2  Homa"/>
              </a:rPr>
              <a:t>) </a:t>
            </a:r>
          </a:p>
          <a:p>
            <a:pPr marL="0" indent="0" algn="justLow">
              <a:buNone/>
            </a:pPr>
            <a:endParaRPr lang="fa-IR" dirty="0" smtClean="0">
              <a:ea typeface="Calibri"/>
              <a:cs typeface="2  Homa"/>
            </a:endParaRPr>
          </a:p>
          <a:p>
            <a:pPr algn="justLow"/>
            <a:r>
              <a:rPr lang="fa-IR" dirty="0" smtClean="0">
                <a:ea typeface="Calibri"/>
                <a:cs typeface="2  Homa"/>
              </a:rPr>
              <a:t>شرط </a:t>
            </a:r>
            <a:r>
              <a:rPr lang="fa-IR" dirty="0">
                <a:ea typeface="Calibri"/>
                <a:cs typeface="2  Homa"/>
              </a:rPr>
              <a:t>قبولی نماز در پیشگاه خداوند </a:t>
            </a:r>
            <a:endParaRPr lang="fa-IR" dirty="0" smtClean="0">
              <a:ea typeface="Calibri"/>
              <a:cs typeface="2  Homa"/>
            </a:endParaRPr>
          </a:p>
          <a:p>
            <a:pPr algn="justLow"/>
            <a:r>
              <a:rPr lang="fa-IR" dirty="0" smtClean="0">
                <a:ea typeface="Calibri"/>
                <a:cs typeface="2  Homa"/>
              </a:rPr>
              <a:t>پرداخت زکات </a:t>
            </a:r>
            <a:r>
              <a:rPr lang="fa-IR" dirty="0">
                <a:ea typeface="Calibri"/>
                <a:cs typeface="2  Homa"/>
              </a:rPr>
              <a:t>و حقوق مستمندان </a:t>
            </a:r>
            <a:endParaRPr lang="fa-IR" dirty="0" smtClean="0">
              <a:ea typeface="Calibri"/>
              <a:cs typeface="2  Homa"/>
            </a:endParaRPr>
          </a:p>
          <a:p>
            <a:pPr algn="justLow"/>
            <a:r>
              <a:rPr lang="fa-IR" dirty="0" smtClean="0">
                <a:ea typeface="Calibri"/>
                <a:cs typeface="2  Homa"/>
              </a:rPr>
              <a:t>پرهیز از غیبت ، تکبر ، حسد ، مشروبات </a:t>
            </a:r>
            <a:r>
              <a:rPr lang="fa-IR" dirty="0">
                <a:ea typeface="Calibri"/>
                <a:cs typeface="2  Homa"/>
              </a:rPr>
              <a:t>الکلی </a:t>
            </a:r>
            <a:r>
              <a:rPr lang="fa-IR" dirty="0" smtClean="0">
                <a:ea typeface="Calibri"/>
                <a:cs typeface="2  Homa"/>
              </a:rPr>
              <a:t>و بد اخلاقی</a:t>
            </a:r>
            <a:endParaRPr lang="fa-IR" dirty="0">
              <a:ea typeface="Calibri"/>
              <a:cs typeface="2  Homa"/>
            </a:endParaRPr>
          </a:p>
          <a:p>
            <a:pPr algn="justLow"/>
            <a:r>
              <a:rPr lang="fa-IR" dirty="0" smtClean="0">
                <a:ea typeface="Calibri"/>
                <a:cs typeface="2  Homa"/>
              </a:rPr>
              <a:t>حضور </a:t>
            </a:r>
            <a:r>
              <a:rPr lang="fa-IR" dirty="0">
                <a:ea typeface="Calibri"/>
                <a:cs typeface="2  Homa"/>
              </a:rPr>
              <a:t>قلب و </a:t>
            </a:r>
            <a:r>
              <a:rPr lang="fa-IR" dirty="0" smtClean="0">
                <a:ea typeface="Calibri"/>
                <a:cs typeface="2  Homa"/>
              </a:rPr>
              <a:t>نیت </a:t>
            </a:r>
            <a:r>
              <a:rPr lang="fa-IR" dirty="0">
                <a:ea typeface="Calibri"/>
                <a:cs typeface="2  Homa"/>
              </a:rPr>
              <a:t>پاک </a:t>
            </a:r>
            <a:endParaRPr lang="fa-IR" dirty="0" smtClean="0">
              <a:ea typeface="Calibri"/>
              <a:cs typeface="2  Homa"/>
            </a:endParaRPr>
          </a:p>
          <a:p>
            <a:pPr algn="justLow"/>
            <a:r>
              <a:rPr lang="fa-IR" sz="2200" dirty="0" smtClean="0">
                <a:ea typeface="Calibri"/>
                <a:cs typeface="2  Homa"/>
              </a:rPr>
              <a:t>پیامبر </a:t>
            </a:r>
            <a:r>
              <a:rPr lang="fa-IR" sz="2200" dirty="0">
                <a:ea typeface="Calibri"/>
                <a:cs typeface="2  Homa"/>
              </a:rPr>
              <a:t>گرامی </a:t>
            </a:r>
            <a:r>
              <a:rPr lang="fa-IR" sz="2200" dirty="0" smtClean="0">
                <a:ea typeface="Calibri"/>
                <a:cs typeface="2  Homa"/>
              </a:rPr>
              <a:t>ما (</a:t>
            </a:r>
            <a:r>
              <a:rPr lang="fa-IR" sz="2200" dirty="0" err="1">
                <a:ea typeface="Calibri"/>
                <a:cs typeface="2  Homa"/>
              </a:rPr>
              <a:t>صلی‌الله‌علیه‌و‌آله</a:t>
            </a:r>
            <a:r>
              <a:rPr lang="fa-IR" sz="2200" dirty="0">
                <a:ea typeface="Calibri"/>
                <a:cs typeface="2  Homa"/>
              </a:rPr>
              <a:t>) </a:t>
            </a:r>
            <a:r>
              <a:rPr lang="fa-IR" sz="2200" dirty="0" err="1">
                <a:ea typeface="Calibri"/>
                <a:cs typeface="2  Homa"/>
              </a:rPr>
              <a:t>می‏فرماید</a:t>
            </a:r>
            <a:r>
              <a:rPr lang="fa-IR" sz="2200" dirty="0" smtClean="0">
                <a:ea typeface="Calibri"/>
                <a:cs typeface="2  Homa"/>
              </a:rPr>
              <a:t>:</a:t>
            </a:r>
          </a:p>
          <a:p>
            <a:pPr marL="0" indent="0" algn="justLow">
              <a:buNone/>
            </a:pPr>
            <a:r>
              <a:rPr lang="fa-IR" dirty="0">
                <a:ea typeface="Calibri"/>
                <a:cs typeface="2  Homa"/>
              </a:rPr>
              <a:t>«</a:t>
            </a:r>
            <a:r>
              <a:rPr lang="fa-IR" dirty="0" smtClean="0">
                <a:ea typeface="Calibri"/>
                <a:cs typeface="2  Homa"/>
              </a:rPr>
              <a:t> </a:t>
            </a:r>
            <a:r>
              <a:rPr lang="fa-IR" dirty="0">
                <a:ea typeface="Calibri"/>
                <a:cs typeface="2  Homa"/>
              </a:rPr>
              <a:t>نماز چون نهر آب صافی است که انسان خود را در آن شست و شو دهد، هرگز بدن او آلوده و کثیف </a:t>
            </a:r>
            <a:r>
              <a:rPr lang="fa-IR" dirty="0" err="1">
                <a:ea typeface="Calibri"/>
                <a:cs typeface="2  Homa"/>
              </a:rPr>
              <a:t>نمی‏شود</a:t>
            </a:r>
            <a:r>
              <a:rPr lang="fa-IR" dirty="0">
                <a:ea typeface="Calibri"/>
                <a:cs typeface="2  Homa"/>
              </a:rPr>
              <a:t>. </a:t>
            </a:r>
            <a:r>
              <a:rPr lang="fa-IR" dirty="0" smtClean="0">
                <a:ea typeface="Calibri"/>
                <a:cs typeface="2  Homa"/>
              </a:rPr>
              <a:t>»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7581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marL="0" indent="0" algn="justLow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dirty="0">
                <a:ea typeface="Calibri"/>
                <a:cs typeface="Times New Roman"/>
              </a:rPr>
              <a:t>•</a:t>
            </a:r>
            <a:r>
              <a:rPr lang="fa-IR" dirty="0">
                <a:ea typeface="Calibri"/>
                <a:cs typeface="2  Homa"/>
              </a:rPr>
              <a:t> نظافت و بهداشت: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از آنجا که </a:t>
            </a:r>
            <a:r>
              <a:rPr lang="fa-IR" dirty="0" err="1">
                <a:ea typeface="Calibri"/>
                <a:cs typeface="2  Homa"/>
              </a:rPr>
              <a:t>نمازگزار</a:t>
            </a:r>
            <a:r>
              <a:rPr lang="fa-IR" dirty="0">
                <a:ea typeface="Calibri"/>
                <a:cs typeface="2  Homa"/>
              </a:rPr>
              <a:t> در برخی از مواقع همه بدن را باید به عنوان «غسل» بشوید و معمولا در شبانه روز چند بار وضو بگیرد و پیش از غسل و وضو تمام بدن خود را از هر نوع کثافت و آلودگی پاک سازد؛ ناچار یک فرد تمیز و </a:t>
            </a:r>
            <a:r>
              <a:rPr lang="fa-IR" dirty="0" err="1">
                <a:ea typeface="Calibri"/>
                <a:cs typeface="2  Homa"/>
              </a:rPr>
              <a:t>نظیف</a:t>
            </a:r>
            <a:r>
              <a:rPr lang="fa-IR" dirty="0">
                <a:ea typeface="Calibri"/>
                <a:cs typeface="2  Homa"/>
              </a:rPr>
              <a:t> خواهد بود. از این نظر نماز به بهداشت و موضوع نظافت که یک امر حیاتی است کمک </a:t>
            </a:r>
            <a:r>
              <a:rPr lang="fa-IR" dirty="0" err="1">
                <a:ea typeface="Calibri"/>
                <a:cs typeface="2  Homa"/>
              </a:rPr>
              <a:t>می‏کند</a:t>
            </a:r>
            <a:r>
              <a:rPr lang="fa-IR" dirty="0" smtClean="0">
                <a:ea typeface="Calibri"/>
                <a:cs typeface="2  Homa"/>
              </a:rPr>
              <a:t>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938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dirty="0" smtClean="0">
                <a:ea typeface="Calibri"/>
                <a:cs typeface="Times New Roman"/>
              </a:rPr>
              <a:t>•</a:t>
            </a:r>
            <a:r>
              <a:rPr lang="fa-IR" dirty="0" smtClean="0">
                <a:ea typeface="Calibri"/>
                <a:cs typeface="2  Homa"/>
              </a:rPr>
              <a:t> </a:t>
            </a:r>
            <a:r>
              <a:rPr lang="fa-IR" dirty="0">
                <a:ea typeface="Calibri"/>
                <a:cs typeface="2  Homa"/>
              </a:rPr>
              <a:t>انضباط و </a:t>
            </a:r>
            <a:r>
              <a:rPr lang="fa-IR" dirty="0" err="1">
                <a:ea typeface="Calibri"/>
                <a:cs typeface="2  Homa"/>
              </a:rPr>
              <a:t>وقت‏شناسی</a:t>
            </a:r>
            <a:r>
              <a:rPr lang="fa-IR" dirty="0">
                <a:ea typeface="Calibri"/>
                <a:cs typeface="2  Homa"/>
              </a:rPr>
              <a:t>: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نمازهای اسلامی هر کدام برای خود وقت مخصوص و معینی دارد و فرد </a:t>
            </a:r>
            <a:r>
              <a:rPr lang="fa-IR" dirty="0" err="1">
                <a:ea typeface="Calibri"/>
                <a:cs typeface="2  Homa"/>
              </a:rPr>
              <a:t>نمازگزار</a:t>
            </a:r>
            <a:r>
              <a:rPr lang="fa-IR" dirty="0">
                <a:ea typeface="Calibri"/>
                <a:cs typeface="2  Homa"/>
              </a:rPr>
              <a:t> باید نمازهای خود را در آن اوقات بخواند، لذا این عبادت اسلامی به انضباط و </a:t>
            </a:r>
            <a:r>
              <a:rPr lang="fa-IR" dirty="0" err="1">
                <a:ea typeface="Calibri"/>
                <a:cs typeface="2  Homa"/>
              </a:rPr>
              <a:t>وقت‏شناسی</a:t>
            </a:r>
            <a:r>
              <a:rPr lang="fa-IR" dirty="0">
                <a:ea typeface="Calibri"/>
                <a:cs typeface="2  Homa"/>
              </a:rPr>
              <a:t> کمک مؤثری </a:t>
            </a:r>
            <a:r>
              <a:rPr lang="fa-IR" dirty="0" err="1">
                <a:ea typeface="Calibri"/>
                <a:cs typeface="2  Homa"/>
              </a:rPr>
              <a:t>می‏کند</a:t>
            </a:r>
            <a:r>
              <a:rPr lang="fa-IR" dirty="0" smtClean="0">
                <a:ea typeface="Calibri"/>
                <a:cs typeface="2  Homa"/>
              </a:rPr>
              <a:t>. بالاخص </a:t>
            </a:r>
            <a:r>
              <a:rPr lang="fa-IR" dirty="0">
                <a:ea typeface="Calibri"/>
                <a:cs typeface="2  Homa"/>
              </a:rPr>
              <a:t>که </a:t>
            </a:r>
            <a:r>
              <a:rPr lang="fa-IR" dirty="0" err="1">
                <a:ea typeface="Calibri"/>
                <a:cs typeface="2  Homa"/>
              </a:rPr>
              <a:t>نمازگزار</a:t>
            </a:r>
            <a:r>
              <a:rPr lang="fa-IR" dirty="0">
                <a:ea typeface="Calibri"/>
                <a:cs typeface="2  Homa"/>
              </a:rPr>
              <a:t> باید برای ادای فریضه صبح پیش از طلوع آفتاب از خواب برخیزد، طبعا یک چنین فردی گذشته از این که از هوای پاک و نسیم </a:t>
            </a:r>
            <a:r>
              <a:rPr lang="fa-IR" dirty="0" err="1">
                <a:ea typeface="Calibri"/>
                <a:cs typeface="2  Homa"/>
              </a:rPr>
              <a:t>صبحگاهان</a:t>
            </a:r>
            <a:r>
              <a:rPr lang="fa-IR" dirty="0">
                <a:ea typeface="Calibri"/>
                <a:cs typeface="2  Homa"/>
              </a:rPr>
              <a:t> استفاده </a:t>
            </a:r>
            <a:r>
              <a:rPr lang="fa-IR" dirty="0" err="1">
                <a:ea typeface="Calibri"/>
                <a:cs typeface="2  Homa"/>
              </a:rPr>
              <a:t>می‏نماید</a:t>
            </a:r>
            <a:r>
              <a:rPr lang="fa-IR" dirty="0">
                <a:ea typeface="Calibri"/>
                <a:cs typeface="2  Homa"/>
              </a:rPr>
              <a:t>، به موقع فعالیتهای مثبت زندگی را آغاز </a:t>
            </a:r>
            <a:r>
              <a:rPr lang="fa-IR" dirty="0" err="1">
                <a:ea typeface="Calibri"/>
                <a:cs typeface="2  Homa"/>
              </a:rPr>
              <a:t>می‏کند</a:t>
            </a:r>
            <a:r>
              <a:rPr lang="fa-IR" dirty="0">
                <a:ea typeface="Calibri"/>
                <a:cs typeface="2  Homa"/>
              </a:rPr>
              <a:t>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595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rmAutofit fontScale="85000" lnSpcReduction="20000"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انسان در مسیر تربیت تحت تاثیر عوامل متعددی است که به شرح زیر قابل ذکر است:</a:t>
            </a:r>
            <a:endParaRPr lang="en-US" sz="2400" dirty="0">
              <a:ea typeface="Calibri"/>
              <a:cs typeface="Arial"/>
            </a:endParaRP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1-     پدر و مادر که دارای دو دسته تاثیر </a:t>
            </a:r>
            <a:r>
              <a:rPr lang="fa-IR" dirty="0" err="1">
                <a:ea typeface="Calibri"/>
                <a:cs typeface="2  Homa"/>
              </a:rPr>
              <a:t>وراثتی</a:t>
            </a:r>
            <a:r>
              <a:rPr lang="fa-IR" dirty="0">
                <a:ea typeface="Calibri"/>
                <a:cs typeface="2  Homa"/>
              </a:rPr>
              <a:t> و محیطی هستند.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2-     برادران و خواهران و دیگر اعضایی که در خانواده زندگی </a:t>
            </a:r>
            <a:r>
              <a:rPr lang="fa-IR" dirty="0" err="1">
                <a:ea typeface="Calibri"/>
                <a:cs typeface="2  Homa"/>
              </a:rPr>
              <a:t>می‌کنند</a:t>
            </a:r>
            <a:r>
              <a:rPr lang="fa-IR" dirty="0">
                <a:ea typeface="Calibri"/>
                <a:cs typeface="2  Homa"/>
              </a:rPr>
              <a:t> و نقش محیطی دارند.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3-     دوستان و </a:t>
            </a:r>
            <a:r>
              <a:rPr lang="fa-IR" dirty="0" err="1">
                <a:ea typeface="Calibri"/>
                <a:cs typeface="2  Homa"/>
              </a:rPr>
              <a:t>معاشران</a:t>
            </a:r>
            <a:r>
              <a:rPr lang="fa-IR" dirty="0">
                <a:ea typeface="Calibri"/>
                <a:cs typeface="2  Homa"/>
              </a:rPr>
              <a:t> و افرادی که با فرد گروه های اجتماعی را تشکیل </a:t>
            </a:r>
            <a:r>
              <a:rPr lang="fa-IR" dirty="0" err="1">
                <a:ea typeface="Calibri"/>
                <a:cs typeface="2  Homa"/>
              </a:rPr>
              <a:t>می‌دهند</a:t>
            </a:r>
            <a:r>
              <a:rPr lang="fa-IR" dirty="0">
                <a:ea typeface="Calibri"/>
                <a:cs typeface="2  Homa"/>
              </a:rPr>
              <a:t>.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4-     معلم، مدیر، ناظم و مستخدم مدرسه که دارای نقش راهنمایی و انضباطی هستند. </a:t>
            </a:r>
            <a:endParaRPr lang="en-US" sz="2400" dirty="0">
              <a:ea typeface="Calibri"/>
              <a:cs typeface="Arial"/>
            </a:endParaRPr>
          </a:p>
          <a:p>
            <a:r>
              <a:rPr lang="fa-IR" dirty="0">
                <a:ea typeface="Calibri"/>
                <a:cs typeface="2  Homa"/>
              </a:rPr>
              <a:t> آنچه در تربیت اهمیت بسزایی دارد، نقش </a:t>
            </a:r>
            <a:r>
              <a:rPr lang="fa-IR" dirty="0" err="1">
                <a:ea typeface="Calibri"/>
                <a:cs typeface="2  Homa"/>
              </a:rPr>
              <a:t>الگوهاست</a:t>
            </a:r>
            <a:r>
              <a:rPr lang="fa-IR" dirty="0">
                <a:ea typeface="Calibri"/>
                <a:cs typeface="2  Homa"/>
              </a:rPr>
              <a:t> که از عوامل انسانی منشأ </a:t>
            </a:r>
            <a:r>
              <a:rPr lang="fa-IR" dirty="0" err="1">
                <a:ea typeface="Calibri"/>
                <a:cs typeface="2  Homa"/>
              </a:rPr>
              <a:t>می‌گیرد</a:t>
            </a:r>
            <a:r>
              <a:rPr lang="fa-IR" dirty="0">
                <a:ea typeface="Calibri"/>
                <a:cs typeface="2  Homa"/>
              </a:rPr>
              <a:t> و موجبات صلاح یا فساد آدمی را در زندگی فراهم </a:t>
            </a:r>
            <a:r>
              <a:rPr lang="fa-IR" dirty="0" err="1">
                <a:ea typeface="Calibri"/>
                <a:cs typeface="2  Homa"/>
              </a:rPr>
              <a:t>می‌آورد</a:t>
            </a:r>
            <a:r>
              <a:rPr lang="fa-IR" dirty="0">
                <a:ea typeface="Calibri"/>
                <a:cs typeface="2  Homa"/>
              </a:rPr>
              <a:t>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0868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251520" y="283608"/>
            <a:ext cx="8640960" cy="6313744"/>
          </a:xfrm>
          <a:solidFill>
            <a:schemeClr val="accent6">
              <a:lumMod val="75000"/>
            </a:schemeClr>
          </a:solidFill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endParaRPr lang="fa-IR" sz="96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rgbClr val="FFFF00">
                    <a:alpha val="30000"/>
                  </a:srgbClr>
                </a:glow>
              </a:effectLst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528" y="283608"/>
            <a:ext cx="4608512" cy="144016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>
              <a:spcBef>
                <a:spcPct val="20000"/>
              </a:spcBef>
            </a:pPr>
            <a:r>
              <a:rPr lang="fa-IR" sz="9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FFF00">
                      <a:alpha val="30000"/>
                    </a:srgbClr>
                  </a:glow>
                </a:effectLst>
                <a:latin typeface="IranNastaliq" pitchFamily="18" charset="0"/>
                <a:cs typeface="IranNastaliq" pitchFamily="18" charset="0"/>
              </a:rPr>
              <a:t>خوب ببیند ،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3528" y="1844824"/>
            <a:ext cx="4608512" cy="144016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>
              <a:spcBef>
                <a:spcPct val="20000"/>
              </a:spcBef>
            </a:pPr>
            <a:r>
              <a:rPr lang="fa-IR" sz="9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FFF00">
                      <a:alpha val="30000"/>
                    </a:srgbClr>
                  </a:glow>
                </a:effectLst>
                <a:latin typeface="IranNastaliq" pitchFamily="18" charset="0"/>
                <a:cs typeface="IranNastaliq" pitchFamily="18" charset="0"/>
              </a:rPr>
              <a:t>خوب بشنود ،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3528" y="3440480"/>
            <a:ext cx="4608512" cy="144016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>
              <a:spcBef>
                <a:spcPct val="20000"/>
              </a:spcBef>
            </a:pPr>
            <a:r>
              <a:rPr lang="fa-IR" sz="9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FFF00">
                      <a:alpha val="30000"/>
                    </a:srgbClr>
                  </a:glow>
                </a:effectLst>
                <a:latin typeface="IranNastaliq" pitchFamily="18" charset="0"/>
                <a:cs typeface="IranNastaliq" pitchFamily="18" charset="0"/>
              </a:rPr>
              <a:t>خوب حرف بزند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3528" y="5013176"/>
            <a:ext cx="4608512" cy="144016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>
              <a:spcBef>
                <a:spcPct val="20000"/>
              </a:spcBef>
            </a:pPr>
            <a:r>
              <a:rPr lang="fa-IR" sz="9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FFF00">
                      <a:alpha val="30000"/>
                    </a:srgbClr>
                  </a:glow>
                </a:effectLst>
                <a:latin typeface="IranNastaliq" pitchFamily="18" charset="0"/>
                <a:cs typeface="IranNastaliq" pitchFamily="18" charset="0"/>
              </a:rPr>
              <a:t>و خوب عمل کند .</a:t>
            </a:r>
          </a:p>
        </p:txBody>
      </p:sp>
      <p:sp>
        <p:nvSpPr>
          <p:cNvPr id="8" name="Left Arrow Callout 7"/>
          <p:cNvSpPr/>
          <p:nvPr/>
        </p:nvSpPr>
        <p:spPr>
          <a:xfrm>
            <a:off x="5148064" y="332656"/>
            <a:ext cx="3672408" cy="6192688"/>
          </a:xfrm>
          <a:prstGeom prst="leftArrowCallout">
            <a:avLst>
              <a:gd name="adj1" fmla="val 26862"/>
              <a:gd name="adj2" fmla="val 99638"/>
              <a:gd name="adj3" fmla="val 16508"/>
              <a:gd name="adj4" fmla="val 79759"/>
            </a:avLst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>
              <a:spcBef>
                <a:spcPct val="20000"/>
              </a:spcBef>
            </a:pPr>
            <a:r>
              <a:rPr lang="fa-IR" sz="115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FFF00">
                      <a:alpha val="30000"/>
                    </a:srgbClr>
                  </a:glow>
                </a:effectLst>
                <a:latin typeface="IranNastaliq" pitchFamily="18" charset="0"/>
                <a:cs typeface="IranNastaliq" pitchFamily="18" charset="0"/>
              </a:rPr>
              <a:t>یک </a:t>
            </a:r>
            <a:endParaRPr lang="fa-IR" sz="11500" b="1" spc="50" dirty="0" smtClean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tint val="1000"/>
                </a:srgbClr>
              </a:solidFill>
              <a:effectLst>
                <a:glow rad="53100">
                  <a:srgbClr val="FFFF00">
                    <a:alpha val="30000"/>
                  </a:srgbClr>
                </a:glow>
              </a:effectLst>
              <a:latin typeface="IranNastaliq" pitchFamily="18" charset="0"/>
              <a:cs typeface="IranNastaliq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fa-IR" sz="11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FFF00">
                      <a:alpha val="30000"/>
                    </a:srgbClr>
                  </a:glow>
                </a:effectLst>
                <a:latin typeface="IranNastaliq" pitchFamily="18" charset="0"/>
                <a:cs typeface="IranNastaliq" pitchFamily="18" charset="0"/>
              </a:rPr>
              <a:t>الگوی </a:t>
            </a:r>
            <a:r>
              <a:rPr lang="fa-IR" sz="115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FFF00">
                      <a:alpha val="30000"/>
                    </a:srgbClr>
                  </a:glow>
                </a:effectLst>
                <a:latin typeface="IranNastaliq" pitchFamily="18" charset="0"/>
                <a:cs typeface="IranNastaliq" pitchFamily="18" charset="0"/>
              </a:rPr>
              <a:t>خوب </a:t>
            </a:r>
            <a:r>
              <a:rPr lang="fa-IR" sz="11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FFF00">
                      <a:alpha val="30000"/>
                    </a:srgbClr>
                  </a:glow>
                </a:effectLst>
                <a:latin typeface="IranNastaliq" pitchFamily="18" charset="0"/>
                <a:cs typeface="IranNastaliq" pitchFamily="18" charset="0"/>
              </a:rPr>
              <a:t>  باید </a:t>
            </a:r>
            <a:endParaRPr lang="fa-IR" sz="11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tint val="1000"/>
                </a:srgbClr>
              </a:solidFill>
              <a:effectLst>
                <a:glow rad="53100">
                  <a:srgbClr val="FFFF00">
                    <a:alpha val="30000"/>
                  </a:srgbClr>
                </a:glow>
              </a:effectLst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794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dirty="0" smtClean="0">
                <a:ea typeface="Calibri"/>
                <a:cs typeface="2  Homa"/>
              </a:rPr>
              <a:t>یاد خدا بهترین وسیله برای خویشتن داری و کنترل غرایز سرکش و جلوگیری از روح طغیان است. </a:t>
            </a:r>
            <a:endParaRPr lang="fa-IR" dirty="0">
              <a:ea typeface="Calibri"/>
              <a:cs typeface="2  Homa"/>
            </a:endParaRPr>
          </a:p>
          <a:p>
            <a:pPr algn="justLow">
              <a:lnSpc>
                <a:spcPct val="150000"/>
              </a:lnSpc>
            </a:pPr>
            <a:r>
              <a:rPr lang="fa-IR" dirty="0" smtClean="0">
                <a:ea typeface="Calibri"/>
                <a:cs typeface="2  Homa"/>
              </a:rPr>
              <a:t>کمترین اثر یاد خدا این است که به خودکامگی انسان و هوسهای وی اعتدال </a:t>
            </a:r>
            <a:r>
              <a:rPr lang="fa-IR" dirty="0" err="1" smtClean="0">
                <a:ea typeface="Calibri"/>
                <a:cs typeface="2  Homa"/>
              </a:rPr>
              <a:t>می‏بخشد</a:t>
            </a:r>
            <a:r>
              <a:rPr lang="fa-IR" dirty="0">
                <a:ea typeface="Calibri"/>
                <a:cs typeface="2  Homa"/>
              </a:rPr>
              <a:t>. </a:t>
            </a:r>
          </a:p>
          <a:p>
            <a:pPr algn="justLow">
              <a:lnSpc>
                <a:spcPct val="150000"/>
              </a:lnSpc>
            </a:pPr>
            <a:r>
              <a:rPr lang="fa-IR" dirty="0" smtClean="0">
                <a:ea typeface="Calibri"/>
                <a:cs typeface="2  Homa"/>
              </a:rPr>
              <a:t>عدم </a:t>
            </a:r>
            <a:r>
              <a:rPr lang="fa-IR" dirty="0">
                <a:ea typeface="Calibri"/>
                <a:cs typeface="2  Homa"/>
              </a:rPr>
              <a:t>احساس گناه و </a:t>
            </a:r>
            <a:r>
              <a:rPr lang="fa-IR" dirty="0" err="1">
                <a:ea typeface="Calibri"/>
                <a:cs typeface="2  Homa"/>
              </a:rPr>
              <a:t>يا</a:t>
            </a:r>
            <a:r>
              <a:rPr lang="fa-IR" dirty="0">
                <a:ea typeface="Calibri"/>
                <a:cs typeface="2  Homa"/>
              </a:rPr>
              <a:t> </a:t>
            </a:r>
            <a:r>
              <a:rPr lang="fa-IR" dirty="0" err="1">
                <a:ea typeface="Calibri"/>
                <a:cs typeface="2  Homa"/>
              </a:rPr>
              <a:t>كاهش</a:t>
            </a:r>
            <a:r>
              <a:rPr lang="fa-IR" dirty="0">
                <a:ea typeface="Calibri"/>
                <a:cs typeface="2  Homa"/>
              </a:rPr>
              <a:t> </a:t>
            </a:r>
            <a:r>
              <a:rPr lang="fa-IR" dirty="0" smtClean="0">
                <a:ea typeface="Calibri"/>
                <a:cs typeface="2  Homa"/>
              </a:rPr>
              <a:t>آن،  وحدت و ثبات </a:t>
            </a:r>
            <a:r>
              <a:rPr lang="fa-IR" dirty="0" err="1">
                <a:ea typeface="Calibri"/>
                <a:cs typeface="2  Homa"/>
              </a:rPr>
              <a:t>شخصيت</a:t>
            </a:r>
            <a:r>
              <a:rPr lang="fa-IR" dirty="0">
                <a:ea typeface="Calibri"/>
                <a:cs typeface="2  Homa"/>
              </a:rPr>
              <a:t> و انسجام </a:t>
            </a:r>
            <a:r>
              <a:rPr lang="fa-IR" dirty="0" err="1" smtClean="0">
                <a:ea typeface="Calibri"/>
                <a:cs typeface="2  Homa"/>
              </a:rPr>
              <a:t>خانوادگي</a:t>
            </a:r>
            <a:r>
              <a:rPr lang="fa-IR" dirty="0" smtClean="0">
                <a:ea typeface="Calibri"/>
                <a:cs typeface="2  Homa"/>
              </a:rPr>
              <a:t> ، </a:t>
            </a:r>
            <a:r>
              <a:rPr lang="fa-IR" dirty="0" err="1" smtClean="0">
                <a:ea typeface="Calibri"/>
                <a:cs typeface="2  Homa"/>
              </a:rPr>
              <a:t>افزايش</a:t>
            </a:r>
            <a:r>
              <a:rPr lang="fa-IR" dirty="0" smtClean="0">
                <a:ea typeface="Calibri"/>
                <a:cs typeface="2  Homa"/>
              </a:rPr>
              <a:t> </a:t>
            </a:r>
            <a:r>
              <a:rPr lang="fa-IR" dirty="0">
                <a:ea typeface="Calibri"/>
                <a:cs typeface="2  Homa"/>
              </a:rPr>
              <a:t>اعتماد به </a:t>
            </a:r>
            <a:r>
              <a:rPr lang="fa-IR" dirty="0" smtClean="0">
                <a:ea typeface="Calibri"/>
                <a:cs typeface="2  Homa"/>
              </a:rPr>
              <a:t>نفس،  از دیگر اثرات اقامه نماز است.</a:t>
            </a:r>
          </a:p>
        </p:txBody>
      </p:sp>
    </p:spTree>
    <p:extLst>
      <p:ext uri="{BB962C8B-B14F-4D97-AF65-F5344CB8AC3E}">
        <p14:creationId xmlns:p14="http://schemas.microsoft.com/office/powerpoint/2010/main" val="260687811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ctrTitle"/>
          </p:nvPr>
        </p:nvSpPr>
        <p:spPr>
          <a:xfrm>
            <a:off x="251520" y="476250"/>
            <a:ext cx="8712968" cy="3960862"/>
          </a:xfrm>
          <a:prstGeom prst="rect">
            <a:avLst/>
          </a:prstGeom>
          <a:solidFill>
            <a:srgbClr val="FF0000"/>
          </a:solidFill>
          <a:effectLst>
            <a:softEdge rad="635000"/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FF0000">
                      <a:alpha val="40000"/>
                    </a:srgbClr>
                  </a:glow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IranNastaliq" pitchFamily="18" charset="0"/>
                <a:cs typeface="IranNastaliq" pitchFamily="18" charset="0"/>
              </a:rPr>
              <a:t>بسم</a:t>
            </a:r>
            <a:r>
              <a:rPr kumimoji="0" lang="fa-IR" sz="1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FF0000">
                      <a:alpha val="40000"/>
                    </a:srgbClr>
                  </a:glow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IranNastaliq" pitchFamily="18" charset="0"/>
                <a:cs typeface="IranNastaliq" pitchFamily="18" charset="0"/>
              </a:rPr>
              <a:t>   </a:t>
            </a:r>
            <a:r>
              <a:rPr kumimoji="0" lang="fa-IR" sz="18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FF0000">
                      <a:alpha val="40000"/>
                    </a:srgbClr>
                  </a:glow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IranNastaliq" pitchFamily="18" charset="0"/>
                <a:cs typeface="IranNastaliq" pitchFamily="18" charset="0"/>
              </a:rPr>
              <a:t>اللّه</a:t>
            </a:r>
            <a:r>
              <a:rPr kumimoji="0" lang="fa-IR" sz="1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FF0000">
                      <a:alpha val="40000"/>
                    </a:srgbClr>
                  </a:glow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IranNastaliq" pitchFamily="18" charset="0"/>
                <a:cs typeface="IranNastaliq" pitchFamily="18" charset="0"/>
              </a:rPr>
              <a:t>  </a:t>
            </a:r>
            <a:r>
              <a:rPr kumimoji="0" lang="fa-IR" sz="18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FF0000">
                      <a:alpha val="40000"/>
                    </a:srgbClr>
                  </a:glow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IranNastaliq" pitchFamily="18" charset="0"/>
                <a:cs typeface="IranNastaliq" pitchFamily="18" charset="0"/>
              </a:rPr>
              <a:t>الرّحمن</a:t>
            </a:r>
            <a:r>
              <a:rPr kumimoji="0" lang="fa-IR" sz="1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FF0000">
                      <a:alpha val="40000"/>
                    </a:srgbClr>
                  </a:glow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IranNastaliq" pitchFamily="18" charset="0"/>
                <a:cs typeface="IranNastaliq" pitchFamily="18" charset="0"/>
              </a:rPr>
              <a:t>  </a:t>
            </a:r>
            <a:r>
              <a:rPr kumimoji="0" lang="fa-IR" sz="18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glow rad="63500">
                    <a:srgbClr val="FF0000">
                      <a:alpha val="40000"/>
                    </a:srgbClr>
                  </a:glow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IranNastaliq" pitchFamily="18" charset="0"/>
                <a:cs typeface="IranNastaliq" pitchFamily="18" charset="0"/>
              </a:rPr>
              <a:t>الرّحیم</a:t>
            </a:r>
            <a:endParaRPr kumimoji="0" lang="fa-IR" sz="18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63500">
                  <a:srgbClr val="FF0000">
                    <a:alpha val="40000"/>
                  </a:srgbClr>
                </a:glow>
                <a:outerShdw blurRad="25400" dist="12700" dir="14220000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1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dirty="0" smtClean="0">
                <a:ea typeface="Calibri"/>
                <a:cs typeface="2  Homa"/>
              </a:rPr>
              <a:t> </a:t>
            </a:r>
            <a:r>
              <a:rPr lang="fa-IR" dirty="0">
                <a:ea typeface="Calibri"/>
                <a:cs typeface="2  Homa"/>
              </a:rPr>
              <a:t>نیت </a:t>
            </a:r>
            <a:r>
              <a:rPr lang="fa-IR" dirty="0" smtClean="0">
                <a:ea typeface="Calibri"/>
                <a:cs typeface="2  Homa"/>
              </a:rPr>
              <a:t>از تربیت چیست ؟  آیا </a:t>
            </a:r>
            <a:r>
              <a:rPr lang="fa-IR" dirty="0">
                <a:ea typeface="Calibri"/>
                <a:cs typeface="2  Homa"/>
              </a:rPr>
              <a:t>ما فرزند و دانش آموز خود را </a:t>
            </a:r>
            <a:r>
              <a:rPr lang="fa-IR" dirty="0" smtClean="0">
                <a:ea typeface="Calibri"/>
                <a:cs typeface="2  Homa"/>
              </a:rPr>
              <a:t>بخاطر </a:t>
            </a:r>
            <a:r>
              <a:rPr lang="fa-IR" dirty="0">
                <a:ea typeface="Calibri"/>
                <a:cs typeface="2  Homa"/>
              </a:rPr>
              <a:t>خدا به نماز فرا می خوانیم یا </a:t>
            </a:r>
            <a:r>
              <a:rPr lang="fa-IR" dirty="0" smtClean="0">
                <a:ea typeface="Calibri"/>
                <a:cs typeface="2  Homa"/>
              </a:rPr>
              <a:t>بخاطر </a:t>
            </a:r>
            <a:r>
              <a:rPr lang="fa-IR" dirty="0">
                <a:ea typeface="Calibri"/>
                <a:cs typeface="2  Homa"/>
              </a:rPr>
              <a:t>چیزهای دیگر. </a:t>
            </a:r>
            <a:endParaRPr lang="fa-IR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347864" y="2600328"/>
            <a:ext cx="2426568" cy="1044696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600" dirty="0" smtClean="0"/>
              <a:t>خدا</a:t>
            </a:r>
            <a:endParaRPr lang="fa-IR" sz="66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347864" y="4509120"/>
            <a:ext cx="2426568" cy="1044696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000" dirty="0" smtClean="0"/>
              <a:t>غیر خدا</a:t>
            </a:r>
            <a:endParaRPr lang="fa-IR" sz="6000" dirty="0"/>
          </a:p>
        </p:txBody>
      </p:sp>
      <p:sp>
        <p:nvSpPr>
          <p:cNvPr id="8" name="Left Arrow 7"/>
          <p:cNvSpPr/>
          <p:nvPr/>
        </p:nvSpPr>
        <p:spPr>
          <a:xfrm>
            <a:off x="5652120" y="2636912"/>
            <a:ext cx="3024376" cy="2862028"/>
          </a:xfrm>
          <a:prstGeom prst="leftArrow">
            <a:avLst>
              <a:gd name="adj1" fmla="val 63398"/>
              <a:gd name="adj2" fmla="val 2990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/>
              <a:t>انگیزه های دعوت به نماز</a:t>
            </a:r>
          </a:p>
        </p:txBody>
      </p:sp>
      <p:sp>
        <p:nvSpPr>
          <p:cNvPr id="9" name="Right Brace 8"/>
          <p:cNvSpPr/>
          <p:nvPr/>
        </p:nvSpPr>
        <p:spPr>
          <a:xfrm>
            <a:off x="2699792" y="3429000"/>
            <a:ext cx="504056" cy="3168352"/>
          </a:xfrm>
          <a:prstGeom prst="rightBrace">
            <a:avLst>
              <a:gd name="adj1" fmla="val 63926"/>
              <a:gd name="adj2" fmla="val 50000"/>
            </a:avLst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Flowchart: Alternate Process 9"/>
          <p:cNvSpPr/>
          <p:nvPr/>
        </p:nvSpPr>
        <p:spPr>
          <a:xfrm>
            <a:off x="331912" y="3573016"/>
            <a:ext cx="2232248" cy="86409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5400" dirty="0" smtClean="0"/>
              <a:t>خود</a:t>
            </a:r>
            <a:endParaRPr lang="fa-IR" sz="5400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331912" y="4581128"/>
            <a:ext cx="2232248" cy="86409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800" dirty="0" smtClean="0"/>
              <a:t>فرزند</a:t>
            </a:r>
            <a:endParaRPr lang="fa-IR" sz="4800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331912" y="5589240"/>
            <a:ext cx="2232248" cy="86409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/>
              <a:t>رسیدن به اهداف مادی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419486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251520" y="260648"/>
            <a:ext cx="8712000" cy="6372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3600" dirty="0" smtClean="0">
                <a:ea typeface="Calibri"/>
                <a:cs typeface="2  Homa"/>
              </a:rPr>
              <a:t> </a:t>
            </a:r>
            <a:r>
              <a:rPr lang="fa-IR" sz="3600" dirty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امیر بیان (ع) فرمودند: </a:t>
            </a:r>
            <a:endParaRPr lang="fa-IR" sz="3600" dirty="0" smtClean="0">
              <a:ln>
                <a:solidFill>
                  <a:srgbClr val="C00000"/>
                </a:solidFill>
              </a:ln>
              <a:ea typeface="Calibri"/>
              <a:cs typeface="2  Homa"/>
            </a:endParaRPr>
          </a:p>
          <a:p>
            <a:pPr algn="justLow">
              <a:lnSpc>
                <a:spcPct val="150000"/>
              </a:lnSpc>
            </a:pPr>
            <a:r>
              <a:rPr lang="fa-IR" sz="3600" dirty="0" smtClean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«</a:t>
            </a:r>
            <a:r>
              <a:rPr lang="fa-IR" sz="3600" dirty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تعلیم در کودکی همانند نقشی است که بر روی سنگ کنده شود. </a:t>
            </a:r>
            <a:endParaRPr lang="fa-IR" sz="3600" dirty="0" smtClean="0">
              <a:ln>
                <a:solidFill>
                  <a:srgbClr val="C00000"/>
                </a:solidFill>
              </a:ln>
              <a:ea typeface="Calibri"/>
              <a:cs typeface="2  Homa"/>
            </a:endParaRPr>
          </a:p>
          <a:p>
            <a:pPr algn="justLow">
              <a:lnSpc>
                <a:spcPct val="150000"/>
              </a:lnSpc>
            </a:pPr>
            <a:r>
              <a:rPr lang="fa-IR" sz="3600" dirty="0" smtClean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اهمیت </a:t>
            </a:r>
            <a:r>
              <a:rPr lang="fa-IR" sz="3600" dirty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تربیت در سنین </a:t>
            </a:r>
            <a:r>
              <a:rPr lang="fa-IR" sz="3600" dirty="0" smtClean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خردسالی؛ </a:t>
            </a:r>
          </a:p>
          <a:p>
            <a:pPr algn="justLow">
              <a:lnSpc>
                <a:spcPct val="150000"/>
              </a:lnSpc>
            </a:pPr>
            <a:r>
              <a:rPr lang="fa-IR" sz="3600" dirty="0" smtClean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«</a:t>
            </a:r>
            <a:r>
              <a:rPr lang="fa-IR" sz="3600" dirty="0" err="1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پسرم</a:t>
            </a:r>
            <a:r>
              <a:rPr lang="fa-IR" sz="3600" dirty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 (</a:t>
            </a:r>
            <a:r>
              <a:rPr lang="fa-IR" sz="3600" dirty="0" err="1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حسنم</a:t>
            </a:r>
            <a:r>
              <a:rPr lang="fa-IR" sz="3600" dirty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!) به تربیت تو شتاب کردم، پیش از آن</a:t>
            </a:r>
            <a:r>
              <a:rPr lang="fa-IR" sz="3600" dirty="0" smtClean="0">
                <a:ln>
                  <a:solidFill>
                    <a:srgbClr val="C00000"/>
                  </a:solidFill>
                </a:ln>
                <a:effectLst/>
                <a:ea typeface="Calibri"/>
                <a:cs typeface="Times New Roman"/>
              </a:rPr>
              <a:t>­</a:t>
            </a:r>
            <a:r>
              <a:rPr lang="fa-IR" sz="3600" dirty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که دلت (</a:t>
            </a:r>
            <a:r>
              <a:rPr lang="fa-IR" sz="3600" dirty="0" err="1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به</a:t>
            </a:r>
            <a:r>
              <a:rPr lang="fa-IR" sz="3600" dirty="0" err="1" smtClean="0">
                <a:ln>
                  <a:solidFill>
                    <a:srgbClr val="C00000"/>
                  </a:solidFill>
                </a:ln>
                <a:effectLst/>
                <a:ea typeface="Calibri"/>
                <a:cs typeface="Times New Roman"/>
              </a:rPr>
              <a:t>­</a:t>
            </a:r>
            <a:r>
              <a:rPr lang="fa-IR" sz="3600" dirty="0" err="1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علت</a:t>
            </a:r>
            <a:r>
              <a:rPr lang="fa-IR" sz="3600" dirty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 </a:t>
            </a:r>
            <a:r>
              <a:rPr lang="fa-IR" sz="3600" dirty="0" err="1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دنیا</a:t>
            </a:r>
            <a:r>
              <a:rPr lang="fa-IR" sz="3600" dirty="0" err="1" smtClean="0">
                <a:ln>
                  <a:solidFill>
                    <a:srgbClr val="C00000"/>
                  </a:solidFill>
                </a:ln>
                <a:effectLst/>
                <a:ea typeface="Calibri"/>
                <a:cs typeface="Times New Roman"/>
              </a:rPr>
              <a:t>­</a:t>
            </a:r>
            <a:r>
              <a:rPr lang="fa-IR" sz="3600" dirty="0" err="1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دوستی</a:t>
            </a:r>
            <a:r>
              <a:rPr lang="fa-IR" sz="3600" dirty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) سخت گردد و خرد تو به (چیزهای بیهوده) گرفتار شود</a:t>
            </a:r>
            <a:r>
              <a:rPr lang="fa-IR" sz="3600" dirty="0" smtClean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.»   </a:t>
            </a:r>
            <a:r>
              <a:rPr lang="fa-IR" sz="2600" dirty="0" smtClean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 </a:t>
            </a:r>
            <a:r>
              <a:rPr lang="fa-IR" sz="2600" dirty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نامه</a:t>
            </a:r>
            <a:r>
              <a:rPr lang="fa-IR" sz="2600" dirty="0">
                <a:ln>
                  <a:solidFill>
                    <a:srgbClr val="C00000"/>
                  </a:solidFill>
                </a:ln>
                <a:ea typeface="Calibri"/>
                <a:cs typeface="Times New Roman"/>
              </a:rPr>
              <a:t>­</a:t>
            </a:r>
            <a:r>
              <a:rPr lang="fa-IR" sz="2600" dirty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ی 31 </a:t>
            </a:r>
            <a:r>
              <a:rPr lang="fa-IR" sz="2600" dirty="0" err="1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نهج</a:t>
            </a:r>
            <a:r>
              <a:rPr lang="fa-IR" sz="2600" dirty="0" err="1">
                <a:ln>
                  <a:solidFill>
                    <a:srgbClr val="C00000"/>
                  </a:solidFill>
                </a:ln>
                <a:ea typeface="Calibri"/>
                <a:cs typeface="Times New Roman"/>
              </a:rPr>
              <a:t>­</a:t>
            </a:r>
            <a:r>
              <a:rPr lang="fa-IR" sz="2600" dirty="0" err="1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البلاغه</a:t>
            </a:r>
            <a:r>
              <a:rPr lang="fa-IR" sz="2600" dirty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،</a:t>
            </a:r>
            <a:r>
              <a:rPr lang="fa-IR" sz="3600" dirty="0">
                <a:ln>
                  <a:solidFill>
                    <a:srgbClr val="C00000"/>
                  </a:solidFill>
                </a:ln>
                <a:ea typeface="Calibri"/>
                <a:cs typeface="2  Homa"/>
              </a:rPr>
              <a:t> </a:t>
            </a:r>
            <a:endParaRPr lang="fa-IR" sz="3600" dirty="0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792213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144016" y="188640"/>
            <a:ext cx="8892480" cy="652534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خدایا کی می شود که والدین؛</a:t>
            </a:r>
          </a:p>
          <a:p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خانواده را فدای </a:t>
            </a:r>
            <a:r>
              <a:rPr lang="fa-IR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شغلشان</a:t>
            </a:r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نکنند.</a:t>
            </a:r>
          </a:p>
          <a:p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به عقیده و تفکر خود و </a:t>
            </a:r>
            <a:r>
              <a:rPr lang="fa-IR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فرزندانشان</a:t>
            </a:r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بیش از شکم و </a:t>
            </a:r>
            <a:r>
              <a:rPr lang="fa-IR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لباسشان</a:t>
            </a:r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اهمیت دهند.</a:t>
            </a:r>
          </a:p>
          <a:p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گاهی مسافرتی، دست نوشته ای، </a:t>
            </a:r>
            <a:r>
              <a:rPr lang="fa-IR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پیامکی</a:t>
            </a:r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، هدیه ای، داشته باشند.</a:t>
            </a:r>
          </a:p>
          <a:p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از تماشای </a:t>
            </a:r>
            <a:r>
              <a:rPr lang="fa-IR" dirty="0" err="1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تلوزیون</a:t>
            </a:r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کاسته و همدیگر را تماشا کنند.</a:t>
            </a:r>
          </a:p>
          <a:p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باهم گپ و گفت صمیمانه داشته باشند.</a:t>
            </a:r>
          </a:p>
          <a:p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در کارها عاشقانه به همدیگر کمک کنند.</a:t>
            </a:r>
          </a:p>
          <a:p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باهم جلسات مذهبی داشته باشند.</a:t>
            </a:r>
          </a:p>
          <a:p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به علائق و سلیقه های همدیگر احترام بگذارند.</a:t>
            </a:r>
            <a:endParaRPr lang="fa-IR" dirty="0" smtClean="0">
              <a:ln w="18415" cmpd="sng">
                <a:noFill/>
                <a:prstDash val="solid"/>
              </a:ln>
              <a:solidFill>
                <a:schemeClr val="bg1"/>
              </a:solidFill>
            </a:endParaRPr>
          </a:p>
          <a:p>
            <a:r>
              <a:rPr lang="fa-IR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 هیچگاه همدیگر را در خانواده تضعیف نکنند.</a:t>
            </a:r>
          </a:p>
        </p:txBody>
      </p:sp>
    </p:spTree>
    <p:extLst>
      <p:ext uri="{BB962C8B-B14F-4D97-AF65-F5344CB8AC3E}">
        <p14:creationId xmlns:p14="http://schemas.microsoft.com/office/powerpoint/2010/main" val="4055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85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4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6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15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31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985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a-IR" sz="41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امّا   نماز</a:t>
            </a:r>
            <a:endParaRPr lang="fa-IR" sz="41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2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2500" lnSpcReduction="10000"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پیامبر اکرم (ص) فرمود: </a:t>
            </a:r>
            <a:endParaRPr lang="fa-IR" dirty="0" smtClean="0">
              <a:ea typeface="Calibri"/>
              <a:cs typeface="2  Homa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fa-IR" dirty="0" smtClean="0">
                <a:ea typeface="Calibri"/>
                <a:cs typeface="2  Homa"/>
              </a:rPr>
              <a:t>فرزندان خود را از هفت سالگی به نماز سفارش کنید. </a:t>
            </a: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fa-IR" dirty="0" smtClean="0">
                <a:ea typeface="Calibri"/>
                <a:cs typeface="2  Homa"/>
              </a:rPr>
              <a:t> امیر </a:t>
            </a:r>
            <a:r>
              <a:rPr lang="fa-IR" dirty="0" err="1" smtClean="0">
                <a:ea typeface="Calibri"/>
                <a:cs typeface="2  Homa"/>
              </a:rPr>
              <a:t>المومنین</a:t>
            </a:r>
            <a:r>
              <a:rPr lang="fa-IR" dirty="0" smtClean="0">
                <a:ea typeface="Calibri"/>
                <a:cs typeface="2  Homa"/>
              </a:rPr>
              <a:t> فرمود: </a:t>
            </a: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fa-IR" dirty="0" smtClean="0">
                <a:ea typeface="Calibri"/>
                <a:cs typeface="2  Homa"/>
              </a:rPr>
              <a:t>از هفت سالگی نماز را به بچه ها آموزش دهید ولی از وقتی که به تکلیف رسیدند بسیار جدی بگیرید. </a:t>
            </a:r>
            <a:endParaRPr lang="fa-IR" dirty="0">
              <a:ea typeface="Calibri"/>
              <a:cs typeface="2  Homa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fa-IR" dirty="0" smtClean="0">
                <a:ea typeface="Calibri"/>
                <a:cs typeface="2  Homa"/>
              </a:rPr>
              <a:t>امام صادق (ع) فرمود: ما فرزندان خود را از پنج سالگی با نماز آشنا می کنیم شما از هفت سالگی آغاز کنید.</a:t>
            </a:r>
          </a:p>
          <a:p>
            <a:pPr marL="0" indent="0" algn="justLow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dirty="0" smtClean="0">
                <a:ea typeface="Calibri"/>
                <a:cs typeface="2  Homa"/>
              </a:rPr>
              <a:t>( وسایل </a:t>
            </a:r>
            <a:r>
              <a:rPr lang="fa-IR" dirty="0" err="1" smtClean="0">
                <a:ea typeface="Calibri"/>
                <a:cs typeface="2  Homa"/>
              </a:rPr>
              <a:t>الشیعه</a:t>
            </a:r>
            <a:r>
              <a:rPr lang="fa-IR" dirty="0" smtClean="0">
                <a:ea typeface="Calibri"/>
                <a:cs typeface="2  Homa"/>
              </a:rPr>
              <a:t>، جلد ۳ ، ص ۱۲ )</a:t>
            </a:r>
            <a:endParaRPr lang="en-US" sz="2400" dirty="0" smtClean="0">
              <a:ea typeface="Calibri"/>
              <a:cs typeface="Arial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3155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marL="0" indent="0" algn="justLow">
              <a:buNone/>
            </a:pPr>
            <a:endParaRPr lang="fa-IR" dirty="0">
              <a:ea typeface="Calibri"/>
              <a:cs typeface="2  Homa"/>
            </a:endParaRPr>
          </a:p>
          <a:p>
            <a:pPr algn="justLow">
              <a:lnSpc>
                <a:spcPct val="150000"/>
              </a:lnSpc>
            </a:pPr>
            <a:r>
              <a:rPr lang="fa-IR" dirty="0" smtClean="0">
                <a:ea typeface="Calibri"/>
                <a:cs typeface="2  Homa"/>
              </a:rPr>
              <a:t>اسلام </a:t>
            </a:r>
            <a:r>
              <a:rPr lang="fa-IR" dirty="0">
                <a:ea typeface="Calibri"/>
                <a:cs typeface="2  Homa"/>
              </a:rPr>
              <a:t>سفارش کرده است که نماز با بهترین لباس از نظر پاکی و نو بودن همراه با عطر و گلاب و وقار و آرامش انجام گیرد. تا جایی که بعضی به امام سجاد(ع) که به سوی مسجد می رفت گفتند : گویا </a:t>
            </a:r>
            <a:r>
              <a:rPr lang="fa-IR" dirty="0" smtClean="0">
                <a:ea typeface="Calibri"/>
                <a:cs typeface="2  Homa"/>
              </a:rPr>
              <a:t>به عروسی </a:t>
            </a:r>
            <a:r>
              <a:rPr lang="fa-IR" dirty="0">
                <a:ea typeface="Calibri"/>
                <a:cs typeface="2  Homa"/>
              </a:rPr>
              <a:t>می روی </a:t>
            </a:r>
            <a:r>
              <a:rPr lang="fa-IR" dirty="0" smtClean="0">
                <a:ea typeface="Calibri"/>
                <a:cs typeface="2  Homa"/>
              </a:rPr>
              <a:t>! </a:t>
            </a:r>
            <a:r>
              <a:rPr lang="fa-IR" dirty="0">
                <a:ea typeface="Calibri"/>
                <a:cs typeface="2  Homa"/>
              </a:rPr>
              <a:t>امام فرمود : </a:t>
            </a:r>
            <a:r>
              <a:rPr lang="fa-IR" dirty="0" smtClean="0">
                <a:ea typeface="Calibri"/>
                <a:cs typeface="2  Homa"/>
              </a:rPr>
              <a:t>با </a:t>
            </a:r>
            <a:r>
              <a:rPr lang="fa-IR" dirty="0">
                <a:ea typeface="Calibri"/>
                <a:cs typeface="2  Homa"/>
              </a:rPr>
              <a:t>خالق زیبایی ها </a:t>
            </a:r>
            <a:r>
              <a:rPr lang="fa-IR" dirty="0" smtClean="0">
                <a:ea typeface="Calibri"/>
                <a:cs typeface="2  Homa"/>
              </a:rPr>
              <a:t>ملاقات دارم</a:t>
            </a:r>
            <a:r>
              <a:rPr lang="fa-IR" dirty="0">
                <a:ea typeface="Calibri"/>
                <a:cs typeface="2  Homa"/>
              </a:rPr>
              <a:t>. </a:t>
            </a:r>
            <a:endParaRPr lang="fa-IR" dirty="0" smtClean="0">
              <a:ea typeface="Calibri"/>
              <a:cs typeface="2  Homa"/>
            </a:endParaRPr>
          </a:p>
          <a:p>
            <a:pPr algn="justLow">
              <a:lnSpc>
                <a:spcPct val="150000"/>
              </a:lnSpc>
            </a:pPr>
            <a:r>
              <a:rPr lang="fa-IR" dirty="0" smtClean="0">
                <a:ea typeface="Calibri"/>
                <a:cs typeface="2  Homa"/>
              </a:rPr>
              <a:t>( </a:t>
            </a:r>
            <a:r>
              <a:rPr lang="fa-IR" dirty="0" err="1">
                <a:ea typeface="Calibri"/>
                <a:cs typeface="2  Homa"/>
              </a:rPr>
              <a:t>حلیة</a:t>
            </a:r>
            <a:r>
              <a:rPr lang="fa-IR" dirty="0">
                <a:ea typeface="Calibri"/>
                <a:cs typeface="2  Homa"/>
              </a:rPr>
              <a:t> </a:t>
            </a:r>
            <a:r>
              <a:rPr lang="fa-IR" dirty="0" err="1">
                <a:ea typeface="Calibri"/>
                <a:cs typeface="2  Homa"/>
              </a:rPr>
              <a:t>المتقین</a:t>
            </a:r>
            <a:r>
              <a:rPr lang="fa-IR" dirty="0">
                <a:ea typeface="Calibri"/>
                <a:cs typeface="2  Homa"/>
              </a:rPr>
              <a:t>/علامه مجلسی).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1671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2500" lnSpcReduction="20000"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ea typeface="Calibri"/>
                <a:cs typeface="2  Homa"/>
              </a:rPr>
              <a:t>نماز </a:t>
            </a:r>
            <a:r>
              <a:rPr lang="fa-IR" dirty="0" smtClean="0">
                <a:ea typeface="Calibri"/>
                <a:cs typeface="2  Homa"/>
              </a:rPr>
              <a:t> یک </a:t>
            </a:r>
            <a:r>
              <a:rPr lang="fa-IR" dirty="0">
                <a:ea typeface="Calibri"/>
                <a:cs typeface="2  Homa"/>
              </a:rPr>
              <a:t>معامله پر سود </a:t>
            </a:r>
            <a:endParaRPr lang="en-US" sz="2400" dirty="0">
              <a:ea typeface="Calibri"/>
              <a:cs typeface="Arial"/>
            </a:endParaRPr>
          </a:p>
          <a:p>
            <a:pPr algn="justLow">
              <a:lnSpc>
                <a:spcPct val="160000"/>
              </a:lnSpc>
              <a:spcAft>
                <a:spcPts val="1000"/>
              </a:spcAft>
            </a:pPr>
            <a:r>
              <a:rPr lang="fa-IR" dirty="0" smtClean="0">
                <a:ea typeface="Calibri"/>
                <a:cs typeface="2  Homa"/>
              </a:rPr>
              <a:t>خداوند </a:t>
            </a:r>
            <a:r>
              <a:rPr lang="fa-IR" dirty="0">
                <a:ea typeface="Calibri"/>
                <a:cs typeface="2  Homa"/>
              </a:rPr>
              <a:t>می فرماید : « </a:t>
            </a:r>
            <a:r>
              <a:rPr lang="fa-IR" dirty="0" err="1" smtClean="0">
                <a:ea typeface="Calibri"/>
                <a:cs typeface="2  Homa"/>
              </a:rPr>
              <a:t>اُذکرنی</a:t>
            </a:r>
            <a:r>
              <a:rPr lang="fa-IR" dirty="0" smtClean="0">
                <a:ea typeface="Calibri"/>
                <a:cs typeface="2  Homa"/>
              </a:rPr>
              <a:t> </a:t>
            </a:r>
            <a:r>
              <a:rPr lang="fa-IR" dirty="0" err="1">
                <a:ea typeface="Calibri"/>
                <a:cs typeface="2  Homa"/>
              </a:rPr>
              <a:t>أ</a:t>
            </a:r>
            <a:r>
              <a:rPr lang="fa-IR" dirty="0" err="1" smtClean="0">
                <a:ea typeface="Calibri"/>
                <a:cs typeface="2  Homa"/>
              </a:rPr>
              <a:t>ذکرکم</a:t>
            </a:r>
            <a:r>
              <a:rPr lang="fa-IR" dirty="0" smtClean="0">
                <a:ea typeface="Calibri"/>
                <a:cs typeface="2  Homa"/>
              </a:rPr>
              <a:t> </a:t>
            </a:r>
            <a:r>
              <a:rPr lang="fa-IR" dirty="0">
                <a:ea typeface="Calibri"/>
                <a:cs typeface="2  Homa"/>
              </a:rPr>
              <a:t>». یعنی : </a:t>
            </a:r>
            <a:r>
              <a:rPr lang="fa-IR" dirty="0" smtClean="0">
                <a:ea typeface="Calibri"/>
                <a:cs typeface="2  Homa"/>
              </a:rPr>
              <a:t>مرا </a:t>
            </a:r>
            <a:r>
              <a:rPr lang="fa-IR" dirty="0">
                <a:ea typeface="Calibri"/>
                <a:cs typeface="2  Homa"/>
              </a:rPr>
              <a:t>یاد کنید </a:t>
            </a:r>
            <a:r>
              <a:rPr lang="fa-IR" dirty="0" smtClean="0">
                <a:ea typeface="Calibri"/>
                <a:cs typeface="2  Homa"/>
              </a:rPr>
              <a:t>تا من </a:t>
            </a:r>
            <a:r>
              <a:rPr lang="fa-IR" dirty="0">
                <a:ea typeface="Calibri"/>
                <a:cs typeface="2  Homa"/>
              </a:rPr>
              <a:t>هم شما را </a:t>
            </a:r>
            <a:r>
              <a:rPr lang="fa-IR" dirty="0" smtClean="0">
                <a:ea typeface="Calibri"/>
                <a:cs typeface="2  Homa"/>
              </a:rPr>
              <a:t>یاد </a:t>
            </a:r>
            <a:r>
              <a:rPr lang="fa-IR" dirty="0">
                <a:ea typeface="Calibri"/>
                <a:cs typeface="2  Homa"/>
              </a:rPr>
              <a:t>کنم. </a:t>
            </a:r>
            <a:r>
              <a:rPr lang="fa-IR" dirty="0" smtClean="0">
                <a:ea typeface="Calibri"/>
                <a:cs typeface="2  Homa"/>
              </a:rPr>
              <a:t>یا می فرماید « </a:t>
            </a:r>
            <a:r>
              <a:rPr lang="fa-IR" dirty="0" err="1">
                <a:ea typeface="Calibri"/>
                <a:cs typeface="2  Homa"/>
              </a:rPr>
              <a:t>إ</a:t>
            </a:r>
            <a:r>
              <a:rPr lang="fa-IR" dirty="0" err="1" smtClean="0">
                <a:ea typeface="Calibri"/>
                <a:cs typeface="2  Homa"/>
              </a:rPr>
              <a:t>نِّی</a:t>
            </a:r>
            <a:r>
              <a:rPr lang="fa-IR" dirty="0" smtClean="0">
                <a:ea typeface="Calibri"/>
                <a:cs typeface="2  Homa"/>
              </a:rPr>
              <a:t> </a:t>
            </a:r>
            <a:r>
              <a:rPr lang="fa-IR" dirty="0" err="1" smtClean="0">
                <a:ea typeface="Calibri"/>
                <a:cs typeface="2  Homa"/>
              </a:rPr>
              <a:t>معکم</a:t>
            </a:r>
            <a:r>
              <a:rPr lang="fa-IR" dirty="0" smtClean="0">
                <a:ea typeface="Calibri"/>
                <a:cs typeface="2  Homa"/>
              </a:rPr>
              <a:t> </a:t>
            </a:r>
            <a:r>
              <a:rPr lang="fa-IR" dirty="0" err="1" smtClean="0">
                <a:ea typeface="Calibri"/>
                <a:cs typeface="2  Homa"/>
              </a:rPr>
              <a:t>لئن</a:t>
            </a:r>
            <a:r>
              <a:rPr lang="fa-IR" dirty="0" smtClean="0">
                <a:ea typeface="Calibri"/>
                <a:cs typeface="2  Homa"/>
              </a:rPr>
              <a:t> </a:t>
            </a:r>
            <a:r>
              <a:rPr lang="fa-IR" dirty="0" err="1">
                <a:ea typeface="Calibri"/>
                <a:cs typeface="2  Homa"/>
              </a:rPr>
              <a:t>أ</a:t>
            </a:r>
            <a:r>
              <a:rPr lang="fa-IR" dirty="0" err="1" smtClean="0">
                <a:ea typeface="Calibri"/>
                <a:cs typeface="2  Homa"/>
              </a:rPr>
              <a:t>قمتم</a:t>
            </a:r>
            <a:r>
              <a:rPr lang="fa-IR" dirty="0" smtClean="0">
                <a:ea typeface="Calibri"/>
                <a:cs typeface="2  Homa"/>
              </a:rPr>
              <a:t> </a:t>
            </a:r>
            <a:r>
              <a:rPr lang="fa-IR" dirty="0" err="1" smtClean="0">
                <a:ea typeface="Calibri"/>
                <a:cs typeface="2  Homa"/>
              </a:rPr>
              <a:t>الصلاة</a:t>
            </a:r>
            <a:r>
              <a:rPr lang="fa-IR" dirty="0" smtClean="0">
                <a:ea typeface="Calibri"/>
                <a:cs typeface="2  Homa"/>
              </a:rPr>
              <a:t> و ... » من با شما هستم به شرط آنکه نماز را بپا دارید و... . </a:t>
            </a:r>
          </a:p>
          <a:p>
            <a:pPr algn="justLow">
              <a:lnSpc>
                <a:spcPct val="160000"/>
              </a:lnSpc>
              <a:spcAft>
                <a:spcPts val="1000"/>
              </a:spcAft>
            </a:pPr>
            <a:r>
              <a:rPr lang="fa-IR" dirty="0" smtClean="0">
                <a:ea typeface="Calibri"/>
                <a:cs typeface="2  Homa"/>
              </a:rPr>
              <a:t>در </a:t>
            </a:r>
            <a:r>
              <a:rPr lang="fa-IR" dirty="0">
                <a:ea typeface="Calibri"/>
                <a:cs typeface="2  Homa"/>
              </a:rPr>
              <a:t>نماز که ما یاد خدا می کنیم متاع کم ارزشی را داده و در عوض متاع بسیار با ارزشی را گرفته ایم.  ما از کسی یاد کرده ایم که او به یاد ما نیاز ندارد : « ان الله </a:t>
            </a:r>
            <a:r>
              <a:rPr lang="fa-IR" dirty="0" err="1">
                <a:ea typeface="Calibri"/>
                <a:cs typeface="2  Homa"/>
              </a:rPr>
              <a:t>لغنی</a:t>
            </a:r>
            <a:r>
              <a:rPr lang="fa-IR" dirty="0">
                <a:ea typeface="Calibri"/>
                <a:cs typeface="2  Homa"/>
              </a:rPr>
              <a:t> عن </a:t>
            </a:r>
            <a:r>
              <a:rPr lang="fa-IR" dirty="0" err="1">
                <a:ea typeface="Calibri"/>
                <a:cs typeface="2  Homa"/>
              </a:rPr>
              <a:t>العالمین</a:t>
            </a:r>
            <a:r>
              <a:rPr lang="fa-IR" dirty="0">
                <a:ea typeface="Calibri"/>
                <a:cs typeface="2  Homa"/>
              </a:rPr>
              <a:t> </a:t>
            </a:r>
            <a:r>
              <a:rPr lang="fa-IR" dirty="0" smtClean="0">
                <a:ea typeface="Calibri"/>
                <a:cs typeface="2  Homa"/>
              </a:rPr>
              <a:t>». </a:t>
            </a:r>
            <a:r>
              <a:rPr lang="fa-IR" dirty="0">
                <a:ea typeface="Calibri"/>
                <a:cs typeface="2  Homa"/>
              </a:rPr>
              <a:t>خداوند از تمام جهانیان بی نیاز است.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6330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دفتر کار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دفتر کار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1442</Words>
  <Application>Microsoft Office PowerPoint</Application>
  <PresentationFormat>نمایش روی پرده (4:3)</PresentationFormat>
  <Paragraphs>83</Paragraphs>
  <Slides>17</Slides>
  <Notes>1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17</vt:i4>
      </vt:variant>
    </vt:vector>
  </HeadingPairs>
  <TitlesOfParts>
    <vt:vector size="18" baseType="lpstr">
      <vt:lpstr>طرح زمینه Office</vt:lpstr>
      <vt:lpstr>ارائه PowerPoint</vt:lpstr>
      <vt:lpstr>بسم   اللّه  الرّحمن  الرّحیم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ارائه PowerPoint</dc:title>
  <dc:creator>Ali</dc:creator>
  <cp:lastModifiedBy>ali</cp:lastModifiedBy>
  <cp:revision>82</cp:revision>
  <dcterms:created xsi:type="dcterms:W3CDTF">2012-09-17T05:46:10Z</dcterms:created>
  <dcterms:modified xsi:type="dcterms:W3CDTF">2013-09-02T14:35:27Z</dcterms:modified>
</cp:coreProperties>
</file>