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72" r:id="rId1"/>
  </p:sldMasterIdLst>
  <p:sldIdLst>
    <p:sldId id="359" r:id="rId2"/>
    <p:sldId id="360" r:id="rId3"/>
    <p:sldId id="256" r:id="rId4"/>
    <p:sldId id="257" r:id="rId5"/>
    <p:sldId id="258" r:id="rId6"/>
    <p:sldId id="259" r:id="rId7"/>
    <p:sldId id="260" r:id="rId8"/>
    <p:sldId id="261" r:id="rId9"/>
    <p:sldId id="361" r:id="rId10"/>
    <p:sldId id="262" r:id="rId11"/>
    <p:sldId id="263" r:id="rId12"/>
    <p:sldId id="264" r:id="rId13"/>
    <p:sldId id="265" r:id="rId14"/>
    <p:sldId id="266" r:id="rId15"/>
    <p:sldId id="267" r:id="rId16"/>
    <p:sldId id="268" r:id="rId17"/>
    <p:sldId id="269"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62"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38" r:id="rId87"/>
    <p:sldId id="339" r:id="rId88"/>
    <p:sldId id="340" r:id="rId89"/>
    <p:sldId id="341" r:id="rId90"/>
    <p:sldId id="342" r:id="rId91"/>
    <p:sldId id="343" r:id="rId92"/>
    <p:sldId id="344" r:id="rId93"/>
    <p:sldId id="345" r:id="rId94"/>
    <p:sldId id="346" r:id="rId95"/>
    <p:sldId id="347" r:id="rId96"/>
    <p:sldId id="349" r:id="rId97"/>
    <p:sldId id="350" r:id="rId98"/>
    <p:sldId id="351" r:id="rId99"/>
    <p:sldId id="352" r:id="rId100"/>
    <p:sldId id="353" r:id="rId101"/>
    <p:sldId id="354" r:id="rId102"/>
    <p:sldId id="355" r:id="rId103"/>
    <p:sldId id="356" r:id="rId104"/>
    <p:sldId id="357" r:id="rId105"/>
    <p:sldId id="358" r:id="rId10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69" d="100"/>
          <a:sy n="69" d="100"/>
        </p:scale>
        <p:origin x="-139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19C37F5-2CB6-4B6D-83E3-C3B944B68CEA}" type="datetimeFigureOut">
              <a:rPr lang="fa-IR" smtClean="0"/>
              <a:pPr/>
              <a:t>1434/06/28</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D315B7F-5999-4220-BA8F-174F1CF5705B}"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9C37F5-2CB6-4B6D-83E3-C3B944B68CEA}" type="datetimeFigureOut">
              <a:rPr lang="fa-IR" smtClean="0"/>
              <a:pPr/>
              <a:t>1434/06/28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D315B7F-5999-4220-BA8F-174F1CF5705B}"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9C37F5-2CB6-4B6D-83E3-C3B944B68CEA}" type="datetimeFigureOut">
              <a:rPr lang="fa-IR" smtClean="0"/>
              <a:pPr/>
              <a:t>1434/06/28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D315B7F-5999-4220-BA8F-174F1CF5705B}"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9C37F5-2CB6-4B6D-83E3-C3B944B68CEA}" type="datetimeFigureOut">
              <a:rPr lang="fa-IR" smtClean="0"/>
              <a:pPr/>
              <a:t>1434/06/28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D315B7F-5999-4220-BA8F-174F1CF5705B}"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19C37F5-2CB6-4B6D-83E3-C3B944B68CEA}" type="datetimeFigureOut">
              <a:rPr lang="fa-IR" smtClean="0"/>
              <a:pPr/>
              <a:t>1434/06/28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D315B7F-5999-4220-BA8F-174F1CF5705B}"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19C37F5-2CB6-4B6D-83E3-C3B944B68CEA}" type="datetimeFigureOut">
              <a:rPr lang="fa-IR" smtClean="0"/>
              <a:pPr/>
              <a:t>1434/06/28</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5D315B7F-5999-4220-BA8F-174F1CF5705B}"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19C37F5-2CB6-4B6D-83E3-C3B944B68CEA}" type="datetimeFigureOut">
              <a:rPr lang="fa-IR" smtClean="0"/>
              <a:pPr/>
              <a:t>1434/06/28</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5D315B7F-5999-4220-BA8F-174F1CF5705B}"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19C37F5-2CB6-4B6D-83E3-C3B944B68CEA}" type="datetimeFigureOut">
              <a:rPr lang="fa-IR" smtClean="0"/>
              <a:pPr/>
              <a:t>1434/06/28</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5D315B7F-5999-4220-BA8F-174F1CF5705B}"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19C37F5-2CB6-4B6D-83E3-C3B944B68CEA}" type="datetimeFigureOut">
              <a:rPr lang="fa-IR" smtClean="0"/>
              <a:pPr/>
              <a:t>1434/06/28</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5D315B7F-5999-4220-BA8F-174F1CF5705B}"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19C37F5-2CB6-4B6D-83E3-C3B944B68CEA}" type="datetimeFigureOut">
              <a:rPr lang="fa-IR" smtClean="0"/>
              <a:pPr/>
              <a:t>1434/06/28</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5D315B7F-5999-4220-BA8F-174F1CF5705B}"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19C37F5-2CB6-4B6D-83E3-C3B944B68CEA}" type="datetimeFigureOut">
              <a:rPr lang="fa-IR" smtClean="0"/>
              <a:pPr/>
              <a:t>1434/06/28</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D315B7F-5999-4220-BA8F-174F1CF5705B}"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19C37F5-2CB6-4B6D-83E3-C3B944B68CEA}" type="datetimeFigureOut">
              <a:rPr lang="fa-IR" smtClean="0"/>
              <a:pPr/>
              <a:t>1434/06/28</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D315B7F-5999-4220-BA8F-174F1CF5705B}"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smtClean="0"/>
              <a:t>nu</a:t>
            </a:r>
            <a:endParaRPr lang="fa-IR" dirty="0"/>
          </a:p>
        </p:txBody>
      </p:sp>
      <p:sp>
        <p:nvSpPr>
          <p:cNvPr id="2" name="Subtitle 1"/>
          <p:cNvSpPr>
            <a:spLocks noGrp="1"/>
          </p:cNvSpPr>
          <p:nvPr>
            <p:ph type="subTitle" idx="1"/>
          </p:nvPr>
        </p:nvSpPr>
        <p:spPr/>
        <p:txBody>
          <a:bodyPr/>
          <a:lstStyle/>
          <a:p>
            <a:endParaRPr lang="fa-IR" dirty="0"/>
          </a:p>
        </p:txBody>
      </p:sp>
      <p:pic>
        <p:nvPicPr>
          <p:cNvPr id="1026" name="Picture 2" descr="D:\Documents and Settings\ali\My Documents\My Pictures\1801541819924109200236809614518026175183221.jpg"/>
          <p:cNvPicPr>
            <a:picLocks noChangeAspect="1" noChangeArrowheads="1"/>
          </p:cNvPicPr>
          <p:nvPr/>
        </p:nvPicPr>
        <p:blipFill>
          <a:blip r:embed="rId2"/>
          <a:srcRect/>
          <a:stretch>
            <a:fillRect/>
          </a:stretch>
        </p:blipFill>
        <p:spPr bwMode="auto">
          <a:xfrm>
            <a:off x="0" y="0"/>
            <a:ext cx="9144000" cy="7072338"/>
          </a:xfrm>
          <a:prstGeom prst="rect">
            <a:avLst/>
          </a:prstGeom>
          <a:noFill/>
        </p:spPr>
      </p:pic>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667396"/>
          </a:xfrm>
        </p:spPr>
        <p:txBody>
          <a:bodyPr>
            <a:normAutofit fontScale="92500" lnSpcReduction="10000"/>
          </a:bodyPr>
          <a:lstStyle/>
          <a:p>
            <a:pPr>
              <a:lnSpc>
                <a:spcPct val="150000"/>
              </a:lnSpc>
            </a:pPr>
            <a:r>
              <a:rPr lang="fa-IR" b="1" dirty="0" smtClean="0">
                <a:cs typeface="B Koodak" pitchFamily="2" charset="-78"/>
              </a:rPr>
              <a:t>6</a:t>
            </a:r>
            <a:r>
              <a:rPr lang="fa-IR" sz="3600" b="1" dirty="0" smtClean="0">
                <a:cs typeface="B Koodak" pitchFamily="2" charset="-78"/>
              </a:rPr>
              <a:t>- یَا مَنْ تَوَاضَعَ کُلُّ شَیْ‏ءٍ لِعَظَمَتِهِ یَا مَنِ اسْتَسْلَمَ کُلُّ شَیْ‏ءٍ لِقُدْرَتِهِ یَا مَنْ ذَلَّ کُلُّ شَیْ‏ءٍ لِعِزَّتِهِ یَا مَنْ خَضَعَ کُلُّ شَیْ‏ءٍ لِهَیْبَتِهِ یَا مَنِ انْقَادَ کُلُّ شَیْ‏ءٍ مِنْ خَشْیَتِهِ یَا مَنْ تَشَقَّقَتِ الْجِبَالُ مِنْ مَخَافَتِهِ یَا مَنْ قَامَتِ السَّمَاوَاتُ بِأَمْرِهِ یَا مَنِ اسْتَقَرَّتِ الْأَرَضُونَ بِإِذْنِهِ یَا مَنْ یُسَبِّحُ الرَّعْدُ بِحَمْدِهِ یَا مَنْ لا یَعْتَدِی عَلَى أَهْلِ مَمْلَکَتِهِ</a:t>
            </a:r>
            <a:br>
              <a:rPr lang="fa-IR" sz="3600" b="1" dirty="0" smtClean="0">
                <a:cs typeface="B Koodak" pitchFamily="2" charset="-78"/>
              </a:rPr>
            </a:br>
            <a:r>
              <a:rPr lang="fa-IR" b="1" dirty="0" smtClean="0">
                <a:cs typeface="B Koodak" pitchFamily="2" charset="-78"/>
              </a:rPr>
              <a:t/>
            </a:r>
            <a:br>
              <a:rPr lang="fa-IR" b="1" dirty="0" smtClean="0">
                <a:cs typeface="B Koodak" pitchFamily="2" charset="-78"/>
              </a:rPr>
            </a:br>
            <a:endParaRPr lang="fa-IR" dirty="0">
              <a:cs typeface="B Koodak" pitchFamily="2" charset="-78"/>
            </a:endParaRPr>
          </a:p>
        </p:txBody>
      </p:sp>
    </p:spTree>
  </p:cSld>
  <p:clrMapOvr>
    <a:masterClrMapping/>
  </p:clrMapOvr>
  <p:transition spd="slow">
    <p:wipe dir="u"/>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571480"/>
            <a:ext cx="8229600" cy="5595958"/>
          </a:xfrm>
        </p:spPr>
        <p:txBody>
          <a:bodyPr>
            <a:noAutofit/>
          </a:bodyPr>
          <a:lstStyle/>
          <a:p>
            <a:pPr>
              <a:lnSpc>
                <a:spcPct val="150000"/>
              </a:lnSpc>
            </a:pPr>
            <a:r>
              <a:rPr lang="fa-IR" sz="3600" b="1" dirty="0" smtClean="0">
                <a:cs typeface="B Koodak" pitchFamily="2" charset="-78"/>
              </a:rPr>
              <a:t>96- </a:t>
            </a:r>
            <a:r>
              <a:rPr lang="fa-IR" sz="3600" b="1" dirty="0" smtClean="0">
                <a:cs typeface="B Koodak" pitchFamily="2" charset="-78"/>
              </a:rPr>
              <a:t>یَا مَنْ هُوَ لِمَنْ دَعَاهُ مُجِیبٌ یَا مَنْ هُوَ لِمَنْ أَطَاعَهُ حَبِیبٌ یَا مَنْ هُوَ إِلَى مَنْ أَحَبَّهُ قَرِیبٌ یَا مَنْ هُوَ بِمَنِ اسْتَحْفَظَهُ رَقِیبٌ یَا مَنْ هُوَ بِمَنْ رَجَاهُ کَرِیمٌ یَا مَنْ هُوَ بِمَنْ عَصَاهُ حَلِیمٌ یَا مَنْ هُوَ فِی عَظَمَتِهِ رَحِیمٌ یَا مَنْ هُوَ فِی حِکْمَتِهِ عَظِیمٌ یَا مَنْ هُوَ فِی إِحْسَانِهِ قَدِیمٌ یَا مَنْ هُوَ بِمَنْ أَرَادَهُ عَلِیمٌ</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7232"/>
            <a:ext cx="8229600" cy="5238768"/>
          </a:xfrm>
        </p:spPr>
        <p:txBody>
          <a:bodyPr>
            <a:normAutofit/>
          </a:bodyPr>
          <a:lstStyle/>
          <a:p>
            <a:pPr>
              <a:lnSpc>
                <a:spcPct val="150000"/>
              </a:lnSpc>
            </a:pPr>
            <a:r>
              <a:rPr lang="fa-IR" sz="3600" b="1" dirty="0" smtClean="0">
                <a:cs typeface="B Koodak" pitchFamily="2" charset="-78"/>
              </a:rPr>
              <a:t>97- </a:t>
            </a:r>
            <a:r>
              <a:rPr lang="fa-IR" sz="3600" b="1" dirty="0" smtClean="0">
                <a:cs typeface="B Koodak" pitchFamily="2" charset="-78"/>
              </a:rPr>
              <a:t>اللَّهُمَّ إِنِّی أَسْأَلُکَ بِاسْمِکَ یَا مُسَبِّبُ یَا مُرَغِّبُ یَا مُقَلِّبُ یَا مُعَقِّبُ یَا مُرَتِّبُ یَا مُخَوِّفُ یَا مُحَذِّرُ یَا مُذَکِّرُ یَا مُسَخِّرُ یَا مُغَیِّرُ</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453082"/>
          </a:xfrm>
        </p:spPr>
        <p:txBody>
          <a:bodyPr/>
          <a:lstStyle/>
          <a:p>
            <a:pPr>
              <a:lnSpc>
                <a:spcPct val="150000"/>
              </a:lnSpc>
            </a:pPr>
            <a:r>
              <a:rPr lang="fa-IR" sz="3600" b="1" dirty="0" smtClean="0">
                <a:cs typeface="B Koodak" pitchFamily="2" charset="-78"/>
              </a:rPr>
              <a:t>98- </a:t>
            </a:r>
            <a:r>
              <a:rPr lang="fa-IR" sz="3600" b="1" dirty="0" smtClean="0">
                <a:cs typeface="B Koodak" pitchFamily="2" charset="-78"/>
              </a:rPr>
              <a:t>یَا مَنْ عِلْمُهُ سَابِقٌ یَا مَنْ وَعْدُهُ صَادِقٌ یَا مَنْ لُطْفُهُ ظَاهِرٌ یَا مَنْ أَمْرُهُ غَالِبٌ یَا مَنْ کِتَابُهُ مُحْکَمٌ یَا مَنْ قَضَاؤُهُ کَائِنٌ یَا مَنْ قُرْآنُهُ مَجِیدٌ یَا مَنْ مُلْکُهُ قَدِیمٌ یَا مَنْ فَضْلُهُ عَمِیمٌ یَا مَنْ عَرْشُهُ عَظِیمٌ</a:t>
            </a:r>
            <a:br>
              <a:rPr lang="fa-IR" sz="3600" b="1" dirty="0" smtClean="0">
                <a:cs typeface="B Koodak" pitchFamily="2" charset="-78"/>
              </a:rPr>
            </a:br>
            <a:r>
              <a:rPr lang="fa-IR" sz="3600" b="1" dirty="0" smtClean="0">
                <a:cs typeface="B Koodak" pitchFamily="2" charset="-78"/>
              </a:rPr>
              <a:t/>
            </a:r>
            <a:br>
              <a:rPr lang="fa-IR" sz="3600" b="1" dirty="0" smtClean="0">
                <a:cs typeface="B Koodak" pitchFamily="2" charset="-78"/>
              </a:rPr>
            </a:br>
            <a:endParaRPr lang="fa-IR" sz="3600" b="1" dirty="0" smtClean="0">
              <a:cs typeface="B Koodak" pitchFamily="2" charset="-78"/>
            </a:endParaRPr>
          </a:p>
          <a:p>
            <a:endParaRPr lang="fa-IR" dirty="0"/>
          </a:p>
        </p:txBody>
      </p:sp>
    </p:spTree>
  </p:cSld>
  <p:clrMapOvr>
    <a:masterClrMapping/>
  </p:clrMapOv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524520"/>
          </a:xfrm>
        </p:spPr>
        <p:txBody>
          <a:bodyPr>
            <a:noAutofit/>
          </a:bodyPr>
          <a:lstStyle/>
          <a:p>
            <a:pPr>
              <a:lnSpc>
                <a:spcPct val="150000"/>
              </a:lnSpc>
              <a:buNone/>
            </a:pPr>
            <a:r>
              <a:rPr lang="fa-IR" sz="3600" b="1" dirty="0" smtClean="0">
                <a:cs typeface="B Koodak" pitchFamily="2" charset="-78"/>
              </a:rPr>
              <a:t>99- </a:t>
            </a:r>
            <a:r>
              <a:rPr lang="fa-IR" sz="3600" b="1" dirty="0" smtClean="0">
                <a:cs typeface="B Koodak" pitchFamily="2" charset="-78"/>
              </a:rPr>
              <a:t>یَا مَنْ لا یَشْغَلُهُ سَمْعٌ عَنْ سَمْعٍ یَا مَنْ لا یَمْنَعُهُ فِعْلٌ عَنْ فِعْلٍ یَا مَنْ لا یُلْهِیهِ قَوْلٌ عَنْ قَوْلٍ یَا مَنْ لا یُغَلِّطُهُ سُؤَالٌ عَنْ سُؤَالٍ یَا مَنْ لا یَحْجُبُهُ شَیْ‏ءٌ عَنْ شَیْ‏ءٍ یَا مَنْ لا یُبْرِمُهُ إِلْحَاحُ الْمُلِحِّینَ یَا مَنْ هُوَ غَایَةُ مُرَادِ الْمُرِیدِینَ یَا مَنْ هُوَ مُنْتَهَى هِمَمِ الْعَارِفِینَ یَا مَنْ هُوَ مُنْتَهَى طَلَبِ الطَّالِبِینَ یَا مَنْ لا یَخْفَى عَلَیْهِ ذَرَّةٌ فِی الْعَالَمِینَ</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472" y="642918"/>
            <a:ext cx="8229600" cy="5310206"/>
          </a:xfrm>
        </p:spPr>
        <p:txBody>
          <a:bodyPr>
            <a:noAutofit/>
          </a:bodyPr>
          <a:lstStyle/>
          <a:p>
            <a:pPr>
              <a:lnSpc>
                <a:spcPct val="150000"/>
              </a:lnSpc>
            </a:pPr>
            <a:r>
              <a:rPr lang="fa-IR" sz="3600" b="1" dirty="0" smtClean="0">
                <a:cs typeface="B Koodak" pitchFamily="2" charset="-78"/>
              </a:rPr>
              <a:t>100- </a:t>
            </a:r>
            <a:r>
              <a:rPr lang="fa-IR" sz="3600" b="1" dirty="0" smtClean="0">
                <a:cs typeface="B Koodak" pitchFamily="2" charset="-78"/>
              </a:rPr>
              <a:t>یَا حَلِیما لا یَعْجَلُ یَا جَوَادا لا یَبْخَلُ یَا صَادِقا لا یُخْلِفُ یَا وَهَّابا لا یَمَلُّ یَا قَاهِرا لا یُغْلَبُ یَا عَظِیما لا یُوصَفُ یَا عَدْلا لا یَحِیفُ یَا غَنِیّا لا یَفْتَقِرُ یَا کَبِیرا لا یَصْغُرُ یَا حَافِظا لا یَغْفُلُ سُبْحَانَکَ یَا لا إِلَهَ إِلا أَنْتَ الْغَوْثَ الْغَوْثَ خَلِّصْنَا مِنَ النَّارِ یَا رَبِّ </a:t>
            </a:r>
            <a:br>
              <a:rPr lang="fa-IR" sz="3600" b="1" dirty="0" smtClean="0">
                <a:cs typeface="B Koodak" pitchFamily="2" charset="-78"/>
              </a:rPr>
            </a:br>
            <a:r>
              <a:rPr lang="fa-IR" sz="3600" b="1" dirty="0" smtClean="0">
                <a:cs typeface="B Koodak" pitchFamily="2" charset="-78"/>
              </a:rPr>
              <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28670"/>
            <a:ext cx="8229600" cy="5167330"/>
          </a:xfrm>
        </p:spPr>
        <p:txBody>
          <a:bodyPr>
            <a:normAutofit/>
          </a:bodyPr>
          <a:lstStyle/>
          <a:p>
            <a:pPr algn="ctr">
              <a:buNone/>
            </a:pPr>
            <a:r>
              <a:rPr lang="fa-IR" sz="7200" dirty="0" smtClean="0">
                <a:cs typeface="B Jadid" pitchFamily="2" charset="-78"/>
              </a:rPr>
              <a:t>التماس دعا...</a:t>
            </a:r>
            <a:endParaRPr lang="fa-IR" sz="7200" dirty="0">
              <a:cs typeface="B Jadid" pitchFamily="2" charset="-78"/>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667396"/>
          </a:xfrm>
        </p:spPr>
        <p:txBody>
          <a:bodyPr/>
          <a:lstStyle/>
          <a:p>
            <a:pPr>
              <a:lnSpc>
                <a:spcPct val="150000"/>
              </a:lnSpc>
            </a:pPr>
            <a:r>
              <a:rPr lang="fa-IR" b="1" dirty="0" smtClean="0">
                <a:cs typeface="B Koodak" pitchFamily="2" charset="-78"/>
              </a:rPr>
              <a:t>-</a:t>
            </a:r>
            <a:r>
              <a:rPr lang="fa-IR" sz="3600" b="1" dirty="0" smtClean="0">
                <a:cs typeface="B Koodak" pitchFamily="2" charset="-78"/>
              </a:rPr>
              <a:t>7 </a:t>
            </a:r>
            <a:r>
              <a:rPr lang="fa-IR" sz="3600" b="1" dirty="0" smtClean="0">
                <a:cs typeface="B Koodak" pitchFamily="2" charset="-78"/>
              </a:rPr>
              <a:t>یَا غَافِرَ الْخَطَایَا یَا کَاشِفَ الْبَلایَا یَا مُنْتَهَى الرَّجَایَا یَا مُجْزِلَ الْعَطَایَا یَا وَاهِبَ الْهَدَایَا یَا رَازِقَ الْبَرَایَا یَا قَاضِیَ الْمَنَایَا یَا سَامِعَ الشَّکَایَا یَا بَاعِثَ الْبَرَایَا یَا مُطْلِقَ الْأُسَارَى</a:t>
            </a:r>
            <a:br>
              <a:rPr lang="fa-IR" sz="3600" b="1" dirty="0" smtClean="0">
                <a:cs typeface="B Koodak" pitchFamily="2" charset="-78"/>
              </a:rPr>
            </a:br>
            <a:r>
              <a:rPr lang="fa-IR" b="1" dirty="0" smtClean="0"/>
              <a:t/>
            </a:r>
            <a:br>
              <a:rPr lang="fa-IR" b="1" dirty="0" smtClean="0"/>
            </a:br>
            <a:endParaRPr lang="fa-IR" dirty="0"/>
          </a:p>
        </p:txBody>
      </p:sp>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524520"/>
          </a:xfrm>
        </p:spPr>
        <p:txBody>
          <a:bodyPr>
            <a:normAutofit/>
          </a:bodyPr>
          <a:lstStyle/>
          <a:p>
            <a:pPr>
              <a:lnSpc>
                <a:spcPct val="150000"/>
              </a:lnSpc>
            </a:pPr>
            <a:r>
              <a:rPr lang="fa-IR" sz="3600" b="1" dirty="0" smtClean="0">
                <a:cs typeface="B Koodak" pitchFamily="2" charset="-78"/>
              </a:rPr>
              <a:t>8- یَا ذَا الْحَمْدِ وَ الثَّنَاءِ یَا ذَا الْفَخْرِ وَ الْبَهَاءِ یَا ذَا الْمَجْدِ وَ السَّنَاءِ یَا ذَا الْعَهْدِ وَ الْوَفَاءِ یَا ذَا الْعَفْوِ وَ الرِّضَاءِ یَا ذَا الْمَنِّ وَ الْعَطَاءِ یَا ذَا الْفَصْلِ وَ الْقَضَاءِ یَا ذَا الْعِزِّ وَ الْبَقَاءِ یَا ذَا الْجُودِ وَ السَّخَاءِ یَا ذَا الْآلاءِ وَ النَّعْمَاءِ</a:t>
            </a:r>
            <a:br>
              <a:rPr lang="fa-IR" sz="3600" b="1" dirty="0" smtClean="0">
                <a:cs typeface="B Koodak" pitchFamily="2" charset="-78"/>
              </a:rPr>
            </a:br>
            <a:r>
              <a:rPr lang="fa-IR" sz="3600" b="1" dirty="0" smtClean="0">
                <a:cs typeface="B Koodak" pitchFamily="2" charset="-78"/>
              </a:rPr>
              <a:t> </a:t>
            </a:r>
            <a:endParaRPr lang="fa-IR" sz="3600" b="1" dirty="0" smtClean="0">
              <a:cs typeface="B Koodak" pitchFamily="2" charset="-78"/>
            </a:endParaRPr>
          </a:p>
          <a:p>
            <a:r>
              <a:rPr lang="fa-IR" b="1" dirty="0" smtClean="0"/>
              <a:t/>
            </a:r>
            <a:br>
              <a:rPr lang="fa-IR" b="1" dirty="0" smtClean="0"/>
            </a:br>
            <a:r>
              <a:rPr lang="fa-IR" b="1" dirty="0" smtClean="0"/>
              <a:t> </a:t>
            </a:r>
            <a:br>
              <a:rPr lang="fa-IR" b="1" dirty="0" smtClean="0"/>
            </a:br>
            <a:endParaRPr lang="fa-IR" dirty="0"/>
          </a:p>
        </p:txBody>
      </p:sp>
    </p:spTree>
  </p:cSld>
  <p:clrMapOvr>
    <a:masterClrMapping/>
  </p:clrMapOvr>
  <p:transition spd="slow">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524520"/>
          </a:xfrm>
        </p:spPr>
        <p:txBody>
          <a:bodyPr>
            <a:normAutofit/>
          </a:bodyPr>
          <a:lstStyle/>
          <a:p>
            <a:pPr>
              <a:lnSpc>
                <a:spcPct val="150000"/>
              </a:lnSpc>
            </a:pPr>
            <a:r>
              <a:rPr lang="fa-IR" sz="3600" b="1" dirty="0" smtClean="0">
                <a:cs typeface="B Koodak" pitchFamily="2" charset="-78"/>
              </a:rPr>
              <a:t>9- اللَّهُمَّ إِنِّی أَسْأَلُکَ بِاسْمِکَ یَا مَانِعُ یَا دَافِعُ یَا رَافِعُ یَا صَانِعُ یَا نَافِعُ یَا سَامِعُ یَا جَامِعُ یَا شَافِعُ یَا وَاسِعُ یَا مُوسِعُ </a:t>
            </a:r>
            <a:br>
              <a:rPr lang="fa-IR" sz="3600" b="1" dirty="0" smtClean="0">
                <a:cs typeface="B Koodak" pitchFamily="2" charset="-78"/>
              </a:rPr>
            </a:br>
            <a:endParaRPr lang="fa-IR" sz="3600" b="1" dirty="0" smtClean="0">
              <a:cs typeface="B Koodak" pitchFamily="2" charset="-78"/>
            </a:endParaRPr>
          </a:p>
        </p:txBody>
      </p:sp>
    </p:spTree>
  </p:cSld>
  <p:clrMapOvr>
    <a:masterClrMapping/>
  </p:clrMapOvr>
  <p:transition spd="slow">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642918"/>
            <a:ext cx="8229600" cy="5453082"/>
          </a:xfrm>
        </p:spPr>
        <p:txBody>
          <a:bodyPr>
            <a:normAutofit/>
          </a:bodyPr>
          <a:lstStyle/>
          <a:p>
            <a:pPr>
              <a:lnSpc>
                <a:spcPct val="150000"/>
              </a:lnSpc>
            </a:pPr>
            <a:r>
              <a:rPr lang="fa-IR" sz="3600" b="1" dirty="0" smtClean="0">
                <a:cs typeface="B Koodak" pitchFamily="2" charset="-78"/>
              </a:rPr>
              <a:t>10- یَا صَانِعَ کُلِّ مَصْنُوعٍ یَا خَالِقَ کُلِّ مَخْلُوقٍ یَا رَازِقَ کُلِّ مَرْزُوقٍ یَا مَالِکَ کُلِّ مَمْلُوکٍ یَا کَاشِفَ کُلِّ مَکْرُوبٍ یَا فَارِجَ کُلِّ مَهْمُومٍ یَا رَاحِمَ کُلِّ مَرْحُومٍ یَا نَاصِرَ کُلِّ مَخْذُولٍ یَا سَاتِرَ کُلِّ مَعْیُوبٍ یَا مَلْجَأَ کُلِّ مَطْرُودٍ</a:t>
            </a:r>
            <a:br>
              <a:rPr lang="fa-IR" sz="3600" b="1" dirty="0" smtClean="0">
                <a:cs typeface="B Koodak" pitchFamily="2" charset="-78"/>
              </a:rPr>
            </a:br>
            <a:r>
              <a:rPr lang="fa-IR" b="1" dirty="0" smtClean="0">
                <a:cs typeface="B Koodak" pitchFamily="2" charset="-78"/>
              </a:rPr>
              <a:t/>
            </a:r>
            <a:br>
              <a:rPr lang="fa-IR" b="1" dirty="0" smtClean="0">
                <a:cs typeface="B Koodak" pitchFamily="2" charset="-78"/>
              </a:rPr>
            </a:br>
            <a:endParaRPr lang="fa-IR" dirty="0">
              <a:cs typeface="B Koodak" pitchFamily="2" charset="-78"/>
            </a:endParaRPr>
          </a:p>
        </p:txBody>
      </p:sp>
    </p:spTree>
  </p:cSld>
  <p:clrMapOvr>
    <a:masterClrMapping/>
  </p:clrMapOvr>
  <p:transition>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667396"/>
          </a:xfrm>
        </p:spPr>
        <p:txBody>
          <a:bodyPr>
            <a:normAutofit/>
          </a:bodyPr>
          <a:lstStyle/>
          <a:p>
            <a:pPr>
              <a:lnSpc>
                <a:spcPct val="150000"/>
              </a:lnSpc>
            </a:pPr>
            <a:r>
              <a:rPr lang="fa-IR" sz="3600" b="1" dirty="0" smtClean="0">
                <a:cs typeface="B Koodak" pitchFamily="2" charset="-78"/>
              </a:rPr>
              <a:t>11- یَا عُدَّتِی عِنْدَ شِدَّتِی یَا رَجَائِی عِنْدَ مُصِیبَتِی یَا مُونِسِی عِنْدَ وَحْشَتِی یَا صَاحِبِی عِنْدَ غُرْبَتِی یَا وَلِیِّی عِنْدَ نِعْمَتِی یَا غِیَاثِی عِنْدَ کُرْبَتِی یَا دَلِیلِی عِنْدَ حَیْرَتِی یَا غَنَائِی عِنْدَ افْتِقَارِی یَا مَلْجَئِی عِنْدَ ضْطِرَارِی یَا مُعِینِی عِنْدَ مَفْزَعِی</a:t>
            </a:r>
            <a:br>
              <a:rPr lang="fa-IR" sz="3600" b="1" dirty="0" smtClean="0">
                <a:cs typeface="B Koodak" pitchFamily="2" charset="-78"/>
              </a:rPr>
            </a:br>
            <a:endParaRPr lang="fa-IR" sz="3600" dirty="0">
              <a:cs typeface="B Koodak" pitchFamily="2" charset="-78"/>
            </a:endParaRPr>
          </a:p>
        </p:txBody>
      </p:sp>
    </p:spTree>
  </p:cSld>
  <p:clrMapOvr>
    <a:masterClrMapping/>
  </p:clrMapOvr>
  <p:transition spd="slow">
    <p:pull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453082"/>
          </a:xfrm>
        </p:spPr>
        <p:txBody>
          <a:bodyPr>
            <a:normAutofit/>
          </a:bodyPr>
          <a:lstStyle/>
          <a:p>
            <a:pPr>
              <a:lnSpc>
                <a:spcPct val="150000"/>
              </a:lnSpc>
            </a:pPr>
            <a:r>
              <a:rPr lang="fa-IR" sz="3600" b="1" dirty="0" smtClean="0">
                <a:cs typeface="B Koodak" pitchFamily="2" charset="-78"/>
              </a:rPr>
              <a:t>12- یَا عَلامَ الْغُیُوبِ یَا غَفَّارَ الذُّنُوبِ یَا سَتَّارَ الْعُیُوبِ یَا کَاشِفَ الْکُرُوبِ یَا مُقَلِّبَ الْقُلُوبِ یَا طَبِیبَ الْقُلُوبِ یَا مُنَوِّرَ الْقُلُوبِ یَا أَنِیسَ الْقُلُوبِ یَا مُفَرِّجَ الْهُمُومِ یَا مُنَفِّسَ الْغُمُومِ</a:t>
            </a:r>
            <a:br>
              <a:rPr lang="fa-IR" sz="3600" b="1" dirty="0" smtClean="0">
                <a:cs typeface="B Koodak" pitchFamily="2" charset="-78"/>
              </a:rPr>
            </a:br>
            <a:r>
              <a:rPr lang="fa-IR" sz="3600" b="1" dirty="0" smtClean="0">
                <a:cs typeface="B Koodak" pitchFamily="2" charset="-78"/>
              </a:rPr>
              <a:t> </a:t>
            </a:r>
            <a:endParaRPr lang="fa-IR" sz="3600" dirty="0">
              <a:cs typeface="B Koodak" pitchFamily="2" charset="-78"/>
            </a:endParaRPr>
          </a:p>
        </p:txBody>
      </p:sp>
    </p:spTree>
  </p:cSld>
  <p:clrMapOvr>
    <a:masterClrMapping/>
  </p:clrMapOvr>
  <p:transition spd="slow">
    <p:zoom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595958"/>
          </a:xfrm>
        </p:spPr>
        <p:txBody>
          <a:bodyPr>
            <a:normAutofit/>
          </a:bodyPr>
          <a:lstStyle/>
          <a:p>
            <a:pPr>
              <a:lnSpc>
                <a:spcPct val="150000"/>
              </a:lnSpc>
            </a:pPr>
            <a:r>
              <a:rPr lang="fa-IR" sz="3600" b="1" dirty="0" smtClean="0">
                <a:cs typeface="B Koodak" pitchFamily="2" charset="-78"/>
              </a:rPr>
              <a:t>13- اللَّهُمَّ إِنِّی أَسْأَلُکَ بِاسْمِکَ یَا جَلِیلُ یَا جَمِیلُ یَا وَکِیلُ یَا کَفِیلُ یَا دَلِیلُ یَا قَبِیلُ یَا مُدِیلُ یَا مُنِیلُ یَا مُقِیلُ یَا مُحِیلُ</a:t>
            </a:r>
            <a:br>
              <a:rPr lang="fa-IR" sz="3600" b="1" dirty="0" smtClean="0">
                <a:cs typeface="B Koodak" pitchFamily="2" charset="-78"/>
              </a:rPr>
            </a:br>
            <a:endParaRPr lang="fa-IR" sz="3600" dirty="0">
              <a:cs typeface="B Koodak" pitchFamily="2" charset="-78"/>
            </a:endParaRPr>
          </a:p>
        </p:txBody>
      </p:sp>
    </p:spTree>
  </p:cSld>
  <p:clrMapOvr>
    <a:masterClrMapping/>
  </p:clrMapOvr>
  <p:transition spd="slow">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810272"/>
          </a:xfrm>
        </p:spPr>
        <p:txBody>
          <a:bodyPr/>
          <a:lstStyle/>
          <a:p>
            <a:pPr>
              <a:lnSpc>
                <a:spcPct val="150000"/>
              </a:lnSpc>
            </a:pPr>
            <a:r>
              <a:rPr lang="fa-IR" b="1" dirty="0" smtClean="0"/>
              <a:t/>
            </a:r>
            <a:br>
              <a:rPr lang="fa-IR" b="1" dirty="0" smtClean="0"/>
            </a:br>
            <a:r>
              <a:rPr lang="fa-IR" sz="3600" b="1" dirty="0" smtClean="0">
                <a:cs typeface="B Koodak" pitchFamily="2" charset="-78"/>
              </a:rPr>
              <a:t>14- یَا دَلِیلَ الْمُتَحَیِّرِینَ یَا غِیَاثَ الْمُسْتَغِیثِینَ یَا صَرِیخَ الْمُسْتَصْرِخِینَ یَا جَارَ الْمُسْتَجِیرِینَ یَا أَمَانَ الْخَائِفِینَ یَا عَوْنَ الْمُؤْمِنِینَ یَا رَاحِمَ الْمَسَاکِینِ یَا مَلْجَأَ الْعَاصِینَ یَا غَافِرَ الْمُذْنِبِینَ یَا مُجِیبَ دَعْوَةِ الْمُضْطَرِّینَ</a:t>
            </a:r>
            <a:br>
              <a:rPr lang="fa-IR" sz="3600" b="1" dirty="0" smtClean="0">
                <a:cs typeface="B Koodak" pitchFamily="2" charset="-78"/>
              </a:rPr>
            </a:br>
            <a:r>
              <a:rPr lang="fa-IR" sz="3600" b="1" dirty="0" smtClean="0">
                <a:cs typeface="B Koodak" pitchFamily="2" charset="-78"/>
              </a:rPr>
              <a:t> </a:t>
            </a:r>
            <a:br>
              <a:rPr lang="fa-IR" sz="3600" b="1" dirty="0" smtClean="0">
                <a:cs typeface="B Koodak" pitchFamily="2" charset="-78"/>
              </a:rPr>
            </a:br>
            <a:endParaRPr lang="fa-IR" sz="3600" dirty="0">
              <a:cs typeface="B Koodak" pitchFamily="2" charset="-78"/>
            </a:endParaRPr>
          </a:p>
        </p:txBody>
      </p:sp>
    </p:spTree>
  </p:cSld>
  <p:clrMapOvr>
    <a:masterClrMapping/>
  </p:clrMapOvr>
  <p:transition spd="slow">
    <p:wheel spokes="2"/>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7232"/>
            <a:ext cx="8229600" cy="5238768"/>
          </a:xfrm>
        </p:spPr>
        <p:txBody>
          <a:bodyPr>
            <a:normAutofit/>
          </a:bodyPr>
          <a:lstStyle/>
          <a:p>
            <a:pPr>
              <a:lnSpc>
                <a:spcPct val="150000"/>
              </a:lnSpc>
            </a:pPr>
            <a:r>
              <a:rPr lang="fa-IR" sz="3600" b="1" dirty="0" smtClean="0">
                <a:cs typeface="B Koodak" pitchFamily="2" charset="-78"/>
              </a:rPr>
              <a:t>15- یَا ذَا الْجُودِ وَ الْإِحْسَانِ یَا ذَا الْفَضْلِ وَ الامْتِنَانِ یَا ذَا الْأَمْنِ وَ الْأَمَانِ یَا ذَا الْقُدْسِ وَ السُّبْحَانِ یَا ذَا الْحِکْمَةِ وَ الْبَیَانِ یَا ذَا الرَّحْمَةِ وَ الرِّضْوَانِ یَا ذَا الْحُجَّةِ وَ الْبُرْهَانِ یَا ذَا الْعَظَمَةِ وَ السُّلْطَانِ یَا ذَا الرَّأْفَةِ وَ الْمُسْتَعَانِ یَا ذَا الْعَفْوِ وَ الْغُفْرَانِ</a:t>
            </a:r>
            <a:br>
              <a:rPr lang="fa-IR" sz="3600" b="1" dirty="0" smtClean="0">
                <a:cs typeface="B Koodak" pitchFamily="2" charset="-78"/>
              </a:rPr>
            </a:br>
            <a:endParaRPr lang="fa-IR" sz="3600" dirty="0">
              <a:cs typeface="B Koodak" pitchFamily="2" charset="-78"/>
            </a:endParaRPr>
          </a:p>
        </p:txBody>
      </p:sp>
    </p:spTree>
  </p:cSld>
  <p:clrMapOvr>
    <a:masterClrMapping/>
  </p:clrMapOvr>
  <p:transition spd="slow">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fa-IR" sz="6000" dirty="0" smtClean="0">
                <a:latin typeface="Wingdings 2" pitchFamily="18" charset="2"/>
                <a:cs typeface="B Jadid" pitchFamily="2" charset="-78"/>
              </a:rPr>
              <a:t>دعای پرفیض جوشن کبیر</a:t>
            </a:r>
            <a:endParaRPr lang="fa-IR" sz="6000" dirty="0">
              <a:latin typeface="Wingdings 2" pitchFamily="18" charset="2"/>
              <a:cs typeface="B Jadid" pitchFamily="2" charset="-78"/>
            </a:endParaRPr>
          </a:p>
        </p:txBody>
      </p:sp>
    </p:spTree>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453082"/>
          </a:xfrm>
        </p:spPr>
        <p:txBody>
          <a:bodyPr>
            <a:normAutofit/>
          </a:bodyPr>
          <a:lstStyle/>
          <a:p>
            <a:pPr>
              <a:lnSpc>
                <a:spcPct val="150000"/>
              </a:lnSpc>
            </a:pPr>
            <a:r>
              <a:rPr lang="fa-IR" sz="3600" b="1" dirty="0" smtClean="0">
                <a:cs typeface="B Koodak" pitchFamily="2" charset="-78"/>
              </a:rPr>
              <a:t>16- یَا مَنْ هُوَ رَبُّ کُلِّ شَیْ‏ءٍ یَا مَنْ هُوَ إِلَهُ کُلِّ شَیْ‏ءٍ یَا مَنْ هُوَ خَالِقُ کُلِّ شَیْ‏ءٍ یَا مَنْ هُوَ صَانِعُ کُلِّ شَیْ‏ءٍ یَا مَنْ هُوَ قَبْلَ کُلِّ شَیْ‏ءٍ یَا مَنْ هُوَ بَعْدَ کُلِّ شَیْ‏ءٍ یَا مَنْ هُوَ فَوْقَ کُلِّ شَیْ‏ءٍ یَا مَنْ هُوَ عَالِمٌ بِکُلِّ شَیْ‏ءٍ یَا مَنْ هُوَ قَادِرٌ عَلَى کُلِّ شَیْ‏ءٍ یَا مَنْ هُوَ یَبْقَى وَ یَفْنَى کُلُّ شَیْ‏ءٍ</a:t>
            </a:r>
            <a:br>
              <a:rPr lang="fa-IR" sz="3600" b="1" dirty="0" smtClean="0">
                <a:cs typeface="B Koodak" pitchFamily="2" charset="-78"/>
              </a:rPr>
            </a:br>
            <a:endParaRPr lang="fa-IR" sz="3600" dirty="0">
              <a:cs typeface="B Koodak" pitchFamily="2" charset="-78"/>
            </a:endParaRPr>
          </a:p>
        </p:txBody>
      </p:sp>
      <p:sp>
        <p:nvSpPr>
          <p:cNvPr id="3" name="Title 2"/>
          <p:cNvSpPr>
            <a:spLocks noGrp="1"/>
          </p:cNvSpPr>
          <p:nvPr>
            <p:ph type="title"/>
          </p:nvPr>
        </p:nvSpPr>
        <p:spPr>
          <a:xfrm>
            <a:off x="1500166" y="857232"/>
            <a:ext cx="6143668" cy="514368"/>
          </a:xfrm>
        </p:spPr>
        <p:txBody>
          <a:bodyPr>
            <a:normAutofit fontScale="90000"/>
          </a:bodyPr>
          <a:lstStyle/>
          <a:p>
            <a:r>
              <a:rPr lang="fa-IR" dirty="0" smtClean="0"/>
              <a:t/>
            </a:r>
            <a:br>
              <a:rPr lang="fa-IR" dirty="0" smtClean="0"/>
            </a:br>
            <a:r>
              <a:rPr lang="fa-IR" dirty="0" smtClean="0"/>
              <a:t/>
            </a:r>
            <a:br>
              <a:rPr lang="fa-IR" dirty="0" smtClean="0"/>
            </a:br>
            <a:endParaRPr lang="fa-IR" dirty="0"/>
          </a:p>
        </p:txBody>
      </p:sp>
    </p:spTree>
  </p:cSld>
  <p:clrMapOvr>
    <a:masterClrMapping/>
  </p:clrMapOvr>
  <p:transition spd="slow">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453082"/>
          </a:xfrm>
        </p:spPr>
        <p:txBody>
          <a:bodyPr/>
          <a:lstStyle/>
          <a:p>
            <a:pPr>
              <a:lnSpc>
                <a:spcPct val="150000"/>
              </a:lnSpc>
              <a:buNone/>
            </a:pPr>
            <a:r>
              <a:rPr lang="fa-IR" b="1" dirty="0" smtClean="0">
                <a:cs typeface="B Koodak" pitchFamily="2" charset="-78"/>
              </a:rPr>
              <a:t/>
            </a:r>
            <a:br>
              <a:rPr lang="fa-IR" b="1" dirty="0" smtClean="0">
                <a:cs typeface="B Koodak" pitchFamily="2" charset="-78"/>
              </a:rPr>
            </a:br>
            <a:r>
              <a:rPr lang="fa-IR" b="1" dirty="0" smtClean="0">
                <a:cs typeface="B Koodak" pitchFamily="2" charset="-78"/>
              </a:rPr>
              <a:t>17</a:t>
            </a:r>
            <a:r>
              <a:rPr lang="fa-IR" sz="3600" b="1" dirty="0" smtClean="0">
                <a:cs typeface="B Koodak" pitchFamily="2" charset="-78"/>
              </a:rPr>
              <a:t>- اللَّهُمَّ إِنِّی أَسْأَلُکَ بِاسْمِکَ یَا مُؤْمِنُ یَا مُهَیْمِنُ یَا مُکَوِّنُ یَا مُلَقِّنُ یَا مُبَیِّنُ یَا مُهَوِّنُ یَا مُمَکِّنُ یَا مُزَیِّنُ یَا مُعْلِنُ یَا مُقَسِّمُ</a:t>
            </a:r>
            <a:br>
              <a:rPr lang="fa-IR" sz="3600" b="1" dirty="0" smtClean="0">
                <a:cs typeface="B Koodak" pitchFamily="2" charset="-78"/>
              </a:rPr>
            </a:br>
            <a:r>
              <a:rPr lang="fa-IR" b="1" dirty="0" smtClean="0">
                <a:cs typeface="B Koodak" pitchFamily="2" charset="-78"/>
              </a:rPr>
              <a:t/>
            </a:r>
            <a:br>
              <a:rPr lang="fa-IR" b="1" dirty="0" smtClean="0">
                <a:cs typeface="B Koodak" pitchFamily="2" charset="-78"/>
              </a:rPr>
            </a:br>
            <a:endParaRPr lang="fa-IR" dirty="0">
              <a:cs typeface="B Koodak" pitchFamily="2" charset="-78"/>
            </a:endParaRPr>
          </a:p>
        </p:txBody>
      </p:sp>
    </p:spTree>
  </p:cSld>
  <p:clrMapOvr>
    <a:masterClrMapping/>
  </p:clrMapOvr>
  <p:transition spd="slow">
    <p:whee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5738834"/>
          </a:xfrm>
        </p:spPr>
        <p:txBody>
          <a:bodyPr>
            <a:noAutofit/>
          </a:bodyPr>
          <a:lstStyle/>
          <a:p>
            <a:pPr>
              <a:lnSpc>
                <a:spcPct val="150000"/>
              </a:lnSpc>
            </a:pPr>
            <a:r>
              <a:rPr lang="fa-IR" sz="3600" b="1" dirty="0" smtClean="0">
                <a:cs typeface="B Koodak" pitchFamily="2" charset="-78"/>
              </a:rPr>
              <a:t>18- یَا مَنْ هُوَ فِی مُلْکِهِ مُقِیمٌ یَا مَنْ هُوَ فِی سُلْطَانِهِ قَدِیمٌ یَا مَنْ هُوَ فِی جَلالِهِ عَظِیمٌ یَا مَنْ هُوَ عَلَى عِبَادِهِ رَحِیمٌ یَا مَنْ هُوَ بِکُلِّ شَیْ‏ءٍ عَلِیمٌ یَا مَنْ هُوَ بِمَنْ عَصَاهُ حَلِیمٌ یَا مَنْ هُوَ بِمَنْ رَجَاهُ کَرِیمٌ یَا مَنْ هُوَ فِی صُنْعِهِ حَکِیمٌ یَا مَنْ هُوَ فِی حِکْمَتِهِ لَطِیفٌ یَا مَنْ هُوَ فِی لُطْفِهِ قَدِیمٌ</a:t>
            </a:r>
            <a:br>
              <a:rPr lang="fa-IR" sz="3600" b="1" dirty="0" smtClean="0">
                <a:cs typeface="B Koodak" pitchFamily="2" charset="-78"/>
              </a:rPr>
            </a:br>
            <a:r>
              <a:rPr lang="fa-IR" sz="3600" b="1" dirty="0" smtClean="0">
                <a:cs typeface="B Koodak" pitchFamily="2" charset="-78"/>
              </a:rPr>
              <a:t/>
            </a:r>
            <a:br>
              <a:rPr lang="fa-IR" sz="3600" b="1" dirty="0" smtClean="0">
                <a:cs typeface="B Koodak" pitchFamily="2" charset="-78"/>
              </a:rPr>
            </a:br>
            <a:endParaRPr lang="fa-IR" sz="3600" dirty="0">
              <a:cs typeface="B Koodak" pitchFamily="2" charset="-78"/>
            </a:endParaRPr>
          </a:p>
        </p:txBody>
      </p:sp>
    </p:spTree>
  </p:cSld>
  <p:clrMapOvr>
    <a:masterClrMapping/>
  </p:clrMapOvr>
  <p:transition spd="slow">
    <p:split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524520"/>
          </a:xfrm>
        </p:spPr>
        <p:txBody>
          <a:bodyPr>
            <a:normAutofit/>
          </a:bodyPr>
          <a:lstStyle/>
          <a:p>
            <a:pPr>
              <a:lnSpc>
                <a:spcPct val="150000"/>
              </a:lnSpc>
            </a:pPr>
            <a:r>
              <a:rPr lang="fa-IR" sz="3600" b="1" dirty="0" smtClean="0">
                <a:cs typeface="B Koodak" pitchFamily="2" charset="-78"/>
              </a:rPr>
              <a:t>19</a:t>
            </a:r>
            <a:r>
              <a:rPr lang="fa-IR" sz="3600" dirty="0" smtClean="0">
                <a:cs typeface="B Koodak" pitchFamily="2" charset="-78"/>
              </a:rPr>
              <a:t>- یَا مَنْ لا یُرْجَى إِلا فَضْلُهُ یَا مَنْ لا یُسْأَلُ إِلا عَفْوُهُ یَا مَنْ لا یُنْظَرُ إِلا بِرُّهُ یَا مَنْ لا یُخَافُ</a:t>
            </a:r>
            <a:r>
              <a:rPr lang="fa-IR" sz="3600" b="1" dirty="0" smtClean="0">
                <a:cs typeface="B Koodak" pitchFamily="2" charset="-78"/>
              </a:rPr>
              <a:t> إِلا عَدْلُهُ یَا مَنْ لا یَدُومُ إِلا مُلْکُهُ یَا مَنْ لا سُلْطَانَ إِلا سُلْطَانُهُ یَا مَنْ وَسِعَتْ کُلَّ شَیْ‏ءٍ رَحْمَتُهُ یَا مَنْ سَبَقَتْ رَحْمَتُهُ غَضَبَهُ یَا مَنْ أَحَاطَ بِکُلِّ شَیْ‏ءٍ عِلْمُهُ یَا مَنْ لَیْسَ أَحَدٌ مِثْلَهُ</a:t>
            </a:r>
            <a:br>
              <a:rPr lang="fa-IR" sz="3600" b="1" dirty="0" smtClean="0">
                <a:cs typeface="B Koodak" pitchFamily="2" charset="-78"/>
              </a:rPr>
            </a:br>
            <a:endParaRPr lang="fa-IR" sz="3600" dirty="0">
              <a:cs typeface="B Koodak" pitchFamily="2" charset="-78"/>
            </a:endParaRPr>
          </a:p>
        </p:txBody>
      </p:sp>
    </p:spTree>
  </p:cSld>
  <p:clrMapOvr>
    <a:masterClrMapping/>
  </p:clrMapOvr>
  <p:transition spd="slow">
    <p:spli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453082"/>
          </a:xfrm>
        </p:spPr>
        <p:txBody>
          <a:bodyPr/>
          <a:lstStyle/>
          <a:p>
            <a:pPr>
              <a:lnSpc>
                <a:spcPct val="150000"/>
              </a:lnSpc>
            </a:pPr>
            <a:r>
              <a:rPr lang="fa-IR" sz="3600" b="1" dirty="0" smtClean="0">
                <a:cs typeface="B Koodak" pitchFamily="2" charset="-78"/>
              </a:rPr>
              <a:t>20- یَا فَارِجَ الْهَمِّ یَا کَاشِفَ الْغَمِّ یَا غَافِرَ الذَّنْبِ یَا قَابِلَ التَّوْبِ یَاخَالِقَ الْخَلْقِ یَا صَادِقَ الْوَعْدِ یَا مُوفِیَ الْعَهْدِ یَا عَالِمَ السِّرِّ یَا فَالِقَ الْحَبِّ یَا رَازِقَ الْأَنَامِ</a:t>
            </a:r>
            <a:br>
              <a:rPr lang="fa-IR" sz="3600" b="1" dirty="0" smtClean="0">
                <a:cs typeface="B Koodak" pitchFamily="2" charset="-78"/>
              </a:rPr>
            </a:br>
            <a:r>
              <a:rPr lang="fa-IR" b="1" dirty="0" smtClean="0"/>
              <a:t/>
            </a:r>
            <a:br>
              <a:rPr lang="fa-IR" b="1" dirty="0" smtClean="0"/>
            </a:br>
            <a:endParaRPr lang="fa-IR" dirty="0"/>
          </a:p>
        </p:txBody>
      </p:sp>
    </p:spTree>
  </p:cSld>
  <p:clrMapOvr>
    <a:masterClrMapping/>
  </p:clrMapOvr>
  <p:transition spd="slow">
    <p:split orient="vert"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453082"/>
          </a:xfrm>
        </p:spPr>
        <p:txBody>
          <a:bodyPr>
            <a:normAutofit/>
          </a:bodyPr>
          <a:lstStyle/>
          <a:p>
            <a:pPr>
              <a:lnSpc>
                <a:spcPct val="150000"/>
              </a:lnSpc>
            </a:pPr>
            <a:r>
              <a:rPr lang="fa-IR" sz="3600" b="1" dirty="0" smtClean="0">
                <a:cs typeface="B Koodak" pitchFamily="2" charset="-78"/>
              </a:rPr>
              <a:t>21 اللَّهُمَّ إِنِّی أَسْأَلُکَ بِاسْمِکَ یَا عَلِیُّ یَا وَفِیُّ یَا غَنِیُّ یَا مَلِیُّ یَا حَفِیُّ یَا رَضِیُّ یَا زَکِیُّ یَا بَدِیُّ یَا قَوِیُّ یَا وَلِیُّ</a:t>
            </a:r>
            <a:br>
              <a:rPr lang="fa-IR" sz="3600" b="1" dirty="0" smtClean="0">
                <a:cs typeface="B Koodak" pitchFamily="2" charset="-78"/>
              </a:rPr>
            </a:br>
            <a:r>
              <a:rPr lang="fa-IR" sz="3600" b="1" dirty="0" smtClean="0">
                <a:cs typeface="B Koodak" pitchFamily="2" charset="-78"/>
              </a:rPr>
              <a:t/>
            </a:r>
            <a:br>
              <a:rPr lang="fa-IR" sz="3600" b="1" dirty="0" smtClean="0">
                <a:cs typeface="B Koodak" pitchFamily="2" charset="-78"/>
              </a:rPr>
            </a:br>
            <a:endParaRPr lang="fa-IR" sz="3600" dirty="0">
              <a:cs typeface="B Koodak" pitchFamily="2" charset="-78"/>
            </a:endParaRPr>
          </a:p>
        </p:txBody>
      </p:sp>
    </p:spTree>
  </p:cSld>
  <p:clrMapOvr>
    <a:masterClrMapping/>
  </p:clrMapOvr>
  <p:transition>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28670"/>
            <a:ext cx="8229600" cy="5167330"/>
          </a:xfrm>
        </p:spPr>
        <p:txBody>
          <a:bodyPr/>
          <a:lstStyle/>
          <a:p>
            <a:pPr>
              <a:lnSpc>
                <a:spcPct val="150000"/>
              </a:lnSpc>
            </a:pPr>
            <a:r>
              <a:rPr lang="fa-IR" sz="3600" b="1" dirty="0" smtClean="0">
                <a:cs typeface="B Koodak" pitchFamily="2" charset="-78"/>
              </a:rPr>
              <a:t>22- </a:t>
            </a:r>
            <a:r>
              <a:rPr lang="fa-IR" sz="3600" b="1" dirty="0" smtClean="0">
                <a:cs typeface="B Koodak" pitchFamily="2" charset="-78"/>
              </a:rPr>
              <a:t>یَا مَنْ أَظْهَرَ الْجَمِیلَ یَا مَنْ سَتَرَ الْقَبِیحَ یَا مَنْ لَمْ یُؤَاخِذْ بِالْجَرِیرَةِ یَا مَنْ لَمْ یَهْتِکِ السِّتْرَ یَا عَظِیمَ الْعَفْوِ یَا حَسَنَ التَّجَاوُزِ یَا وَاسِعَ الْمَغْفِرَةِ یَا بَاسِطَ الْیَدَیْنِ بِالرَّحْمَةِ یَا صَاحِبَ کُلِّ نَجْوَى یَا مُنْتَهَى کُلِّ شَکْوَى</a:t>
            </a:r>
            <a:br>
              <a:rPr lang="fa-IR" sz="3600" b="1" dirty="0" smtClean="0">
                <a:cs typeface="B Koodak" pitchFamily="2" charset="-78"/>
              </a:rPr>
            </a:br>
            <a:r>
              <a:rPr lang="fa-IR" b="1" dirty="0" smtClean="0"/>
              <a:t/>
            </a:r>
            <a:br>
              <a:rPr lang="fa-IR" b="1" dirty="0" smtClean="0"/>
            </a:br>
            <a:endParaRPr lang="fa-IR" dirty="0"/>
          </a:p>
        </p:txBody>
      </p:sp>
    </p:spTree>
  </p:cSld>
  <p:clrMapOvr>
    <a:masterClrMapping/>
  </p:clrMapOvr>
  <p:transition spd="slow">
    <p:strips dir="l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524520"/>
          </a:xfrm>
        </p:spPr>
        <p:txBody>
          <a:bodyPr>
            <a:noAutofit/>
          </a:bodyPr>
          <a:lstStyle/>
          <a:p>
            <a:pPr>
              <a:lnSpc>
                <a:spcPct val="150000"/>
              </a:lnSpc>
            </a:pPr>
            <a:r>
              <a:rPr lang="fa-IR" sz="3600" b="1" dirty="0" smtClean="0">
                <a:cs typeface="B Koodak" pitchFamily="2" charset="-78"/>
              </a:rPr>
              <a:t>23- </a:t>
            </a:r>
            <a:r>
              <a:rPr lang="fa-IR" sz="3600" b="1" dirty="0" smtClean="0">
                <a:cs typeface="B Koodak" pitchFamily="2" charset="-78"/>
              </a:rPr>
              <a:t>یَا ذَا النِّعْمَةِ السَّابِغَةِ یَا ذَا الرَّحْمَةِ الْوَاسِعَةِ یَا ذَا الْمِنَّةِ السَّابِقَةِ یَا ذَا الْحِکْمَةِ الْبَالِغَةِ یَا ذَا الْقُدْرَةِ الْکَامِلَةِ یَا ذَا الْحُجَّةِ الْقَاطِعَةِ یَا ذَا الْکَرَامَةِ الظَّاهِرَةِ یَا ذَا الْعِزَّةِ الدَّائِمَةِ یَا ذَا الْقُوَّةِ الْمَتِینَةِ یَا ذَا الْعَظَمَةِ الْمَنِیعَةِ</a:t>
            </a:r>
            <a:br>
              <a:rPr lang="fa-IR" sz="3600" b="1" dirty="0" smtClean="0">
                <a:cs typeface="B Koodak" pitchFamily="2" charset="-78"/>
              </a:rPr>
            </a:br>
            <a:r>
              <a:rPr lang="fa-IR" sz="3600" b="1" dirty="0" smtClean="0">
                <a:cs typeface="B Koodak" pitchFamily="2" charset="-78"/>
              </a:rPr>
              <a:t/>
            </a:r>
            <a:br>
              <a:rPr lang="fa-IR" sz="3600" b="1" dirty="0" smtClean="0">
                <a:cs typeface="B Koodak" pitchFamily="2" charset="-78"/>
              </a:rPr>
            </a:br>
            <a:r>
              <a:rPr lang="fa-IR" sz="3600" b="1" dirty="0" smtClean="0">
                <a:cs typeface="B Koodak" pitchFamily="2" charset="-78"/>
              </a:rPr>
              <a:t/>
            </a:r>
            <a:br>
              <a:rPr lang="fa-IR" sz="3600" b="1" dirty="0" smtClean="0">
                <a:cs typeface="B Koodak" pitchFamily="2" charset="-78"/>
              </a:rPr>
            </a:br>
            <a:endParaRPr lang="fa-IR" sz="3600" dirty="0">
              <a:cs typeface="B Koodak" pitchFamily="2" charset="-78"/>
            </a:endParaRPr>
          </a:p>
        </p:txBody>
      </p:sp>
    </p:spTree>
  </p:cSld>
  <p:clrMapOvr>
    <a:masterClrMapping/>
  </p:clrMapOvr>
  <p:transition spd="slow">
    <p:strips/>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381644"/>
          </a:xfrm>
        </p:spPr>
        <p:txBody>
          <a:bodyPr>
            <a:normAutofit/>
          </a:bodyPr>
          <a:lstStyle/>
          <a:p>
            <a:pPr>
              <a:lnSpc>
                <a:spcPct val="150000"/>
              </a:lnSpc>
            </a:pPr>
            <a:r>
              <a:rPr lang="fa-IR" sz="3600" b="1" dirty="0" smtClean="0">
                <a:cs typeface="B Koodak" pitchFamily="2" charset="-78"/>
              </a:rPr>
              <a:t>24- </a:t>
            </a:r>
            <a:r>
              <a:rPr lang="fa-IR" sz="3600" b="1" dirty="0" smtClean="0">
                <a:cs typeface="B Koodak" pitchFamily="2" charset="-78"/>
              </a:rPr>
              <a:t>یَا بَدِیعَ السَّمَاوَاتِ یَا جَاعِلَ الظُّلُمَاتِ یَا رَاحِمَ الْعَبَرَاتِ یَا مُقِیلَ الْعَثَرَاتِ یَا سَاتِرَ الْعَوْرَاتِ یَا مُحْیِیَ الْأَمْوَاتِ یَا مُنْزِلَ الْآیَاتِ یَا مُضَعِّفَ الْحَسَنَاتِ یَا مَاحِیَ السَّیِّئَاتِ یَا شَدِیدَ النَّقِمَاتِ</a:t>
            </a:r>
            <a:br>
              <a:rPr lang="fa-IR" sz="3600" b="1" dirty="0" smtClean="0">
                <a:cs typeface="B Koodak" pitchFamily="2" charset="-78"/>
              </a:rPr>
            </a:br>
            <a:endParaRPr lang="fa-IR" sz="3600" dirty="0">
              <a:cs typeface="B Koodak" pitchFamily="2" charset="-78"/>
            </a:endParaRPr>
          </a:p>
        </p:txBody>
      </p:sp>
    </p:spTree>
  </p:cSld>
  <p:clrMapOvr>
    <a:masterClrMapping/>
  </p:clrMapOvr>
  <p:transition spd="slow">
    <p:circl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5738834"/>
          </a:xfrm>
        </p:spPr>
        <p:txBody>
          <a:bodyPr>
            <a:normAutofit/>
          </a:bodyPr>
          <a:lstStyle/>
          <a:p>
            <a:pPr>
              <a:lnSpc>
                <a:spcPct val="150000"/>
              </a:lnSpc>
            </a:pPr>
            <a:r>
              <a:rPr lang="fa-IR" sz="3600" b="1" dirty="0" smtClean="0">
                <a:cs typeface="B Koodak" pitchFamily="2" charset="-78"/>
              </a:rPr>
              <a:t>25- </a:t>
            </a:r>
            <a:r>
              <a:rPr lang="fa-IR" sz="3600" b="1" dirty="0" smtClean="0">
                <a:cs typeface="B Koodak" pitchFamily="2" charset="-78"/>
              </a:rPr>
              <a:t>اللَّهُمَّ إِنِّی أَسْأَلُکَ بِاسْمِکَ یَا مُصَوِّرُ یَا مُقَدِّرُ یَا مُدَبِّرُ یَا مُطَهِّرُ یَا مُنَوِّرُ یَا مُیَسِّرُ یَا مُبَشِّرُ یَا مُنْذِرُ یَا مُقَدِّمُ یَا مُؤَخِّرُ</a:t>
            </a:r>
            <a:br>
              <a:rPr lang="fa-IR" sz="3600" b="1" dirty="0" smtClean="0">
                <a:cs typeface="B Koodak" pitchFamily="2" charset="-78"/>
              </a:rPr>
            </a:br>
            <a:endParaRPr lang="fa-IR" sz="3600" dirty="0">
              <a:cs typeface="B Koodak" pitchFamily="2" charset="-78"/>
            </a:endParaRPr>
          </a:p>
        </p:txBody>
      </p:sp>
    </p:spTree>
  </p:cSld>
  <p:clrMapOvr>
    <a:masterClrMapping/>
  </p:clrMapOvr>
  <p:transition spd="slow">
    <p:diamon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dirty="0"/>
          </a:p>
        </p:txBody>
      </p:sp>
      <p:sp>
        <p:nvSpPr>
          <p:cNvPr id="3" name="Subtitle 2"/>
          <p:cNvSpPr>
            <a:spLocks noGrp="1"/>
          </p:cNvSpPr>
          <p:nvPr>
            <p:ph type="subTitle" idx="1"/>
          </p:nvPr>
        </p:nvSpPr>
        <p:spPr>
          <a:xfrm>
            <a:off x="457200" y="4286256"/>
            <a:ext cx="8305800" cy="556548"/>
          </a:xfrm>
        </p:spPr>
        <p:txBody>
          <a:bodyPr/>
          <a:lstStyle/>
          <a:p>
            <a:endParaRPr lang="fa-IR" dirty="0" smtClean="0"/>
          </a:p>
          <a:p>
            <a:endParaRPr lang="fa-IR" dirty="0"/>
          </a:p>
        </p:txBody>
      </p:sp>
      <p:pic>
        <p:nvPicPr>
          <p:cNvPr id="2050" name="Picture 2" descr="D:\Documents and Settings\ali\My Documents\My Pictures\fslhggg.jpg"/>
          <p:cNvPicPr>
            <a:picLocks noChangeAspect="1" noChangeArrowheads="1"/>
          </p:cNvPicPr>
          <p:nvPr/>
        </p:nvPicPr>
        <p:blipFill>
          <a:blip r:embed="rId2"/>
          <a:srcRect/>
          <a:stretch>
            <a:fillRect/>
          </a:stretch>
        </p:blipFill>
        <p:spPr bwMode="auto">
          <a:xfrm>
            <a:off x="0" y="0"/>
            <a:ext cx="9142116" cy="6858000"/>
          </a:xfrm>
          <a:prstGeom prst="rect">
            <a:avLst/>
          </a:prstGeom>
          <a:noFill/>
        </p:spPr>
      </p:pic>
    </p:spTree>
  </p:cSld>
  <p:clrMapOvr>
    <a:masterClrMapping/>
  </p:clrMapOvr>
  <p:transition spd="slow">
    <p:wheel spokes="3"/>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453082"/>
          </a:xfrm>
        </p:spPr>
        <p:txBody>
          <a:bodyPr>
            <a:normAutofit/>
          </a:bodyPr>
          <a:lstStyle/>
          <a:p>
            <a:pPr>
              <a:lnSpc>
                <a:spcPct val="150000"/>
              </a:lnSpc>
            </a:pPr>
            <a:r>
              <a:rPr lang="fa-IR" sz="3600" b="1" dirty="0" smtClean="0">
                <a:cs typeface="B Koodak" pitchFamily="2" charset="-78"/>
              </a:rPr>
              <a:t>26- </a:t>
            </a:r>
            <a:r>
              <a:rPr lang="fa-IR" sz="3600" b="1" dirty="0" smtClean="0">
                <a:cs typeface="B Koodak" pitchFamily="2" charset="-78"/>
              </a:rPr>
              <a:t>یَا رَبَّ الْبَیْتِ الْحَرَامِ یَا رَبَّ الشَّهْرِ الْحَرَامِ یَا رَبَّ الْبَلَدِ الْحَرَامِ یَا رَبَّ الرُّکْنِ وَ الْمَقَامِ یَا رَبَّ الْمَشْعَرِ الْحَرَامِ یَا رَبَّ الْمَسْجِدِ الْحَرَامِ یَا رَبَّ الْحِلِّ وَ الْحَرَامِ یَا رَبَّ النُّورِ وَ الظَّلامِ یَا رَبَّ التَّحِیَّةِ وَ السَّلامِ یَا رَبَّ الْقُدْرَةِ فِی الْأَنَامِ</a:t>
            </a:r>
            <a:br>
              <a:rPr lang="fa-IR" sz="3600" b="1" dirty="0" smtClean="0">
                <a:cs typeface="B Koodak" pitchFamily="2" charset="-78"/>
              </a:rPr>
            </a:br>
            <a:endParaRPr lang="fa-IR" sz="3600" dirty="0">
              <a:cs typeface="B Koodak" pitchFamily="2" charset="-78"/>
            </a:endParaRPr>
          </a:p>
        </p:txBody>
      </p:sp>
    </p:spTree>
  </p:cSld>
  <p:clrMapOvr>
    <a:masterClrMapping/>
  </p:clrMapOvr>
  <p:transition spd="slow">
    <p:wipe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453082"/>
          </a:xfrm>
        </p:spPr>
        <p:txBody>
          <a:bodyPr>
            <a:normAutofit/>
          </a:bodyPr>
          <a:lstStyle/>
          <a:p>
            <a:pPr>
              <a:lnSpc>
                <a:spcPct val="150000"/>
              </a:lnSpc>
            </a:pPr>
            <a:r>
              <a:rPr lang="fa-IR" sz="3600" b="1" dirty="0" smtClean="0">
                <a:cs typeface="B Koodak" pitchFamily="2" charset="-78"/>
              </a:rPr>
              <a:t>27- </a:t>
            </a:r>
            <a:r>
              <a:rPr lang="fa-IR" sz="3600" b="1" dirty="0" smtClean="0">
                <a:cs typeface="B Koodak" pitchFamily="2" charset="-78"/>
              </a:rPr>
              <a:t>یَا أَحْکَمَ الْحَاکِمِینَ یَا أَعْدَلَ الْعَادِلِینَ یَا أَصْدَقَ الصَّادِقِینَ یَا أَطْهَرَ الطَّاهِرِینَ یَا أَحْسَنَ الْخَالِقِینَ یَا أَسْرَعَ الْحَاسِبِینَ یَا أَسْمَعَ السَّامِعِینَ یَا أَبْصَرَ النَّاظِرِینَ یَا أَشْفَعَ الشَّافِعِینَ یَا أَکْرَمَ الْأَکْرَمِینَ</a:t>
            </a:r>
            <a:br>
              <a:rPr lang="fa-IR" sz="3600" b="1" dirty="0" smtClean="0">
                <a:cs typeface="B Koodak" pitchFamily="2" charset="-78"/>
              </a:rPr>
            </a:br>
            <a:r>
              <a:rPr lang="fa-IR" sz="3600" b="1" dirty="0" smtClean="0">
                <a:cs typeface="B Koodak" pitchFamily="2" charset="-78"/>
              </a:rPr>
              <a:t/>
            </a:r>
            <a:br>
              <a:rPr lang="fa-IR" sz="3600" b="1" dirty="0" smtClean="0">
                <a:cs typeface="B Koodak" pitchFamily="2" charset="-78"/>
              </a:rPr>
            </a:br>
            <a:endParaRPr lang="fa-IR" sz="3600" dirty="0">
              <a:cs typeface="B Koodak" pitchFamily="2" charset="-78"/>
            </a:endParaRPr>
          </a:p>
        </p:txBody>
      </p:sp>
    </p:spTree>
  </p:cSld>
  <p:clrMapOvr>
    <a:masterClrMapping/>
  </p:clrMapOvr>
  <p:transition spd="slow">
    <p:plus/>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810272"/>
          </a:xfrm>
        </p:spPr>
        <p:txBody>
          <a:bodyPr>
            <a:normAutofit/>
          </a:bodyPr>
          <a:lstStyle/>
          <a:p>
            <a:pPr>
              <a:lnSpc>
                <a:spcPct val="150000"/>
              </a:lnSpc>
            </a:pPr>
            <a:r>
              <a:rPr lang="fa-IR" sz="3600" b="1" dirty="0" smtClean="0">
                <a:cs typeface="B Koodak" pitchFamily="2" charset="-78"/>
              </a:rPr>
              <a:t>28- </a:t>
            </a:r>
            <a:r>
              <a:rPr lang="fa-IR" sz="3600" b="1" dirty="0" smtClean="0">
                <a:cs typeface="B Koodak" pitchFamily="2" charset="-78"/>
              </a:rPr>
              <a:t>یَا عِمَادَ مَنْ لا عِمَادَ لَهُ یَا سَنَدَ مَنْ لا سَنَدَ لَهُ یَا ذُخْرَ مَنْ لا ذُخْرَ لَهُ یَا حِرْزَ مَنْ لا حِرْزَ لَهُ یَا غِیَاثَ مَنْ لا غِیَاثَ لَهُ یَا فَخْرَ مَنْ لا فَخْرَ لَهُ یَا عِزَّ مَنْ لا عِزَّ لَهُ یَا مُعِینَ مَنْ لا مُعِینَ لَهُ یَا أَنِیسَ مَنْ لا أَنِیسَ لَهُ یَا أَمَانَ مَنْ لا أَمَانَ لَهُ</a:t>
            </a:r>
            <a:br>
              <a:rPr lang="fa-IR" sz="3600" b="1" dirty="0" smtClean="0">
                <a:cs typeface="B Koodak" pitchFamily="2" charset="-78"/>
              </a:rPr>
            </a:br>
            <a:endParaRPr lang="fa-IR" sz="3600" dirty="0">
              <a:cs typeface="B Koodak" pitchFamily="2" charset="-78"/>
            </a:endParaRPr>
          </a:p>
        </p:txBody>
      </p:sp>
    </p:spTree>
  </p:cSld>
  <p:clrMapOvr>
    <a:masterClrMapping/>
  </p:clrMapOvr>
  <p:transition spd="slow">
    <p:newsflash/>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524520"/>
          </a:xfrm>
        </p:spPr>
        <p:txBody>
          <a:bodyPr>
            <a:normAutofit/>
          </a:bodyPr>
          <a:lstStyle/>
          <a:p>
            <a:pPr>
              <a:lnSpc>
                <a:spcPct val="150000"/>
              </a:lnSpc>
            </a:pPr>
            <a:r>
              <a:rPr lang="fa-IR" sz="3600" b="1" dirty="0" smtClean="0">
                <a:cs typeface="B Koodak" pitchFamily="2" charset="-78"/>
              </a:rPr>
              <a:t>29 اللَّهُمَّ إِنِّی أَسْأَلُکَ بِاسْمِکَ یَا عَاصِمُ یَا قَائِمُ یَا دَائِمُ یَا رَاحِمُ یَا سَالِمُ یَا حَاکِمُ یَا عَالِمُ یَا قَاسِمُ یَا قَابِضُ یَا بَاسِطُ</a:t>
            </a:r>
            <a:br>
              <a:rPr lang="fa-IR" sz="3600" b="1" dirty="0" smtClean="0">
                <a:cs typeface="B Koodak" pitchFamily="2" charset="-78"/>
              </a:rPr>
            </a:br>
            <a:endParaRPr lang="fa-IR" sz="3600" dirty="0">
              <a:cs typeface="B Koodak" pitchFamily="2" charset="-78"/>
            </a:endParaRP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472" y="428604"/>
            <a:ext cx="8229600" cy="5715008"/>
          </a:xfrm>
        </p:spPr>
        <p:txBody>
          <a:bodyPr>
            <a:normAutofit lnSpcReduction="10000"/>
          </a:bodyPr>
          <a:lstStyle/>
          <a:p>
            <a:pPr>
              <a:lnSpc>
                <a:spcPct val="150000"/>
              </a:lnSpc>
            </a:pPr>
            <a:r>
              <a:rPr lang="fa-IR" sz="3600" b="1" dirty="0" smtClean="0">
                <a:cs typeface="B Koodak" pitchFamily="2" charset="-78"/>
              </a:rPr>
              <a:t>30-یَا عَاصِمَ مَنِ اسْتَعْصَمَهُ یَا رَاحِمَ مَنِ اسْتَرْحَمَهُ یَا غَافِرَ مَنِ اسْتَغْفَرَهُ یَا نَاصِرَ مَنِ اسْتَنْصَرَهُ یَا حَافِظَ مَنِ اسْتَحْفَظَهُ یَا مُکْرِمَ مَنِ اسْتَکْرَمَهُ یَا مُرْشِدَ مَنِ اسْتَرْشَدَهُ یَا صَرِیخَ مَنِ اسْتَصْرَخَهُ یَا مُعِینَ مَنِ اسْتَعَانَهُ یَا مُغِیثَ مَنِ اسْتَغَاثَهُ</a:t>
            </a:r>
            <a:br>
              <a:rPr lang="fa-IR" sz="3600" b="1" dirty="0" smtClean="0">
                <a:cs typeface="B Koodak" pitchFamily="2" charset="-78"/>
              </a:rPr>
            </a:br>
            <a:r>
              <a:rPr lang="fa-IR" b="1" dirty="0" smtClean="0"/>
              <a:t/>
            </a:r>
            <a:br>
              <a:rPr lang="fa-IR" b="1" dirty="0" smtClean="0"/>
            </a:br>
            <a:r>
              <a:rPr lang="fa-IR" b="1" dirty="0" smtClean="0"/>
              <a:t> </a:t>
            </a:r>
            <a:br>
              <a:rPr lang="fa-IR" b="1" dirty="0" smtClean="0"/>
            </a:br>
            <a:endParaRPr lang="fa-IR"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595958"/>
          </a:xfrm>
        </p:spPr>
        <p:txBody>
          <a:bodyPr>
            <a:normAutofit/>
          </a:bodyPr>
          <a:lstStyle/>
          <a:p>
            <a:pPr>
              <a:lnSpc>
                <a:spcPct val="150000"/>
              </a:lnSpc>
            </a:pPr>
            <a:r>
              <a:rPr lang="fa-IR" sz="3600" b="1" dirty="0" smtClean="0">
                <a:cs typeface="B Koodak" pitchFamily="2" charset="-78"/>
              </a:rPr>
              <a:t>31- </a:t>
            </a:r>
            <a:r>
              <a:rPr lang="fa-IR" sz="3600" b="1" dirty="0" smtClean="0">
                <a:cs typeface="B Koodak" pitchFamily="2" charset="-78"/>
              </a:rPr>
              <a:t>یَا عَزِیزا لا یُضَامُ یَا لَطِیفا لا یُرَامُ یَا قَیُّوما لا یَنَامُ یَا دَائِما لا یَفُوتُ یَا حَیّا لا یَمُوتُ یَا مَلِکا لا یَزُولُ یَا بَاقِیا لا یَفْنَى یَا عَالِما لا یَجْهَلُ یَا صَمَدا لا یُطْعَمُ یَا قَوِیّا لا یَضْعُفُ</a:t>
            </a:r>
            <a:br>
              <a:rPr lang="fa-IR" sz="3600" b="1" dirty="0" smtClean="0">
                <a:cs typeface="B Koodak" pitchFamily="2" charset="-78"/>
              </a:rPr>
            </a:br>
            <a:r>
              <a:rPr lang="fa-IR" sz="3600" b="1" dirty="0" smtClean="0">
                <a:cs typeface="B Koodak" pitchFamily="2" charset="-78"/>
              </a:rPr>
              <a:t> </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524520"/>
          </a:xfrm>
        </p:spPr>
        <p:txBody>
          <a:bodyPr>
            <a:normAutofit/>
          </a:bodyPr>
          <a:lstStyle/>
          <a:p>
            <a:pPr>
              <a:lnSpc>
                <a:spcPct val="150000"/>
              </a:lnSpc>
            </a:pPr>
            <a:r>
              <a:rPr lang="fa-IR" sz="3600" b="1" dirty="0" smtClean="0">
                <a:cs typeface="B Koodak" pitchFamily="2" charset="-78"/>
              </a:rPr>
              <a:t>32- </a:t>
            </a:r>
            <a:r>
              <a:rPr lang="fa-IR" sz="3600" b="1" dirty="0" smtClean="0">
                <a:cs typeface="B Koodak" pitchFamily="2" charset="-78"/>
              </a:rPr>
              <a:t>اللَّهُمَّ إِنِّی أَسْأَلُکَ بِاسْمِکَ یَا أَحَدُ یَا وَاحِدُ یَا شَاهِدُ یَا مَاجِدُ یَا حَامِدُ یَا رَاشِدُ یَا بَاعِثُ یَا وَارِثُ یَا ضَارُّ یَا نَافِعُ</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381644"/>
          </a:xfrm>
        </p:spPr>
        <p:txBody>
          <a:bodyPr>
            <a:normAutofit/>
          </a:bodyPr>
          <a:lstStyle/>
          <a:p>
            <a:pPr>
              <a:lnSpc>
                <a:spcPct val="150000"/>
              </a:lnSpc>
            </a:pPr>
            <a:r>
              <a:rPr lang="fa-IR" sz="3600" b="1" dirty="0" smtClean="0">
                <a:cs typeface="B Koodak" pitchFamily="2" charset="-78"/>
              </a:rPr>
              <a:t>33- </a:t>
            </a:r>
            <a:r>
              <a:rPr lang="fa-IR" sz="3600" b="1" dirty="0" smtClean="0">
                <a:cs typeface="B Koodak" pitchFamily="2" charset="-78"/>
              </a:rPr>
              <a:t>یَا أَعْظَمَ مِنْ کُلِّ عَظِیمٍ یَا أَکْرَمَ مِنْ کُلِّ کَرِیمٍ یَا أَرْحَمَ مِنْ کُلِّ رَحِیمٍ یَا أَعْلَمَ مِنْ کُلِّ عَلِیمٍ یَا أَحْکَمَ مِنْ کُلِّ حَکِیمٍ یَا أَقْدَمَ مِنْ کُلِّ قَدِیمٍ یَا أَکْبَرَ مِنْ کُلِّ کَبِیرٍ یَا أَلْطَفَ مِنْ کُلِّ لَطِیفٍ یَا أَجَلَّ مِنْ کُلِّ جَلِیلٍ یَا أَعَزَّ مِنْ کُلِّ عَزِیزٍ</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381644"/>
          </a:xfrm>
        </p:spPr>
        <p:txBody>
          <a:bodyPr>
            <a:normAutofit/>
          </a:bodyPr>
          <a:lstStyle/>
          <a:p>
            <a:pPr>
              <a:lnSpc>
                <a:spcPct val="150000"/>
              </a:lnSpc>
            </a:pPr>
            <a:r>
              <a:rPr lang="fa-IR" sz="3600" b="1" dirty="0" smtClean="0">
                <a:cs typeface="B Koodak" pitchFamily="2" charset="-78"/>
              </a:rPr>
              <a:t>34- </a:t>
            </a:r>
            <a:r>
              <a:rPr lang="fa-IR" sz="3600" b="1" dirty="0" smtClean="0">
                <a:cs typeface="B Koodak" pitchFamily="2" charset="-78"/>
              </a:rPr>
              <a:t>یَا کَرِیمَ الصَّفْحِ یَا عَظِیمَ الْمَنِّ یَا کَثِیرَ الْخَیْرِ یَا قَدِیمَ الْفَضْلِ یَا دَائِمَ اللُّطْفِ یَا لَطِیفَ الصُّنْعِ یَا مُنَفِّسَ الْکَرْبِ یَا کَاشِفَ الضُّرِّ یَا مَالِکَ الْمُلْکِ یَا قَاضِیَ الْحَقِّ</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810272"/>
          </a:xfrm>
        </p:spPr>
        <p:txBody>
          <a:bodyPr>
            <a:normAutofit/>
          </a:bodyPr>
          <a:lstStyle/>
          <a:p>
            <a:pPr>
              <a:lnSpc>
                <a:spcPct val="150000"/>
              </a:lnSpc>
            </a:pPr>
            <a:r>
              <a:rPr lang="fa-IR" sz="3600" b="1" dirty="0" smtClean="0">
                <a:cs typeface="B Koodak" pitchFamily="2" charset="-78"/>
              </a:rPr>
              <a:t>35- </a:t>
            </a:r>
            <a:r>
              <a:rPr lang="fa-IR" sz="3600" b="1" dirty="0" smtClean="0">
                <a:cs typeface="B Koodak" pitchFamily="2" charset="-78"/>
              </a:rPr>
              <a:t>یَا مَنْ هُوَ فِی عَهْدِهِ وَفِیٌّ یَا مَنْ هُوَ فِی وَفَائِهِ قَوِیٌّ یَا مَنْ هُوَ فِی قُوَّتِهِ عَلِیٌّ یَا مَنْ هُوَ فِی عُلُوِّهِ قَرِیبٌ یَا مَنْ هُوَ فِی قُرْبِهِ لَطِیفٌ یَا مَنْ هُوَ فِی لُطْفِهِ شَرِیفٌ یَا مَنْ هُوَ فِی شَرَفِهِ عَزِیزٌ یَا مَنْ هُوَ فِی عِزِّهِ عَظِیمٌ یَا مَنْ هُوَ فِی عَظَمَتِهِ مَجِیدٌ یَا مَنْ هُوَ فِی مَجْدِهِ حَمِیدٌ</a:t>
            </a:r>
            <a:br>
              <a:rPr lang="fa-IR" sz="3600" b="1" dirty="0" smtClean="0">
                <a:cs typeface="B Koodak" pitchFamily="2" charset="-78"/>
              </a:rPr>
            </a:br>
            <a:r>
              <a:rPr lang="fa-IR" sz="3600" b="1" dirty="0" smtClean="0">
                <a:cs typeface="B Koodak" pitchFamily="2" charset="-78"/>
              </a:rPr>
              <a:t> </a:t>
            </a:r>
            <a:r>
              <a:rPr lang="fa-IR" b="1" dirty="0" smtClean="0"/>
              <a:t/>
            </a:r>
            <a:br>
              <a:rPr lang="fa-IR" b="1" dirty="0" smtClean="0"/>
            </a:br>
            <a:endParaRPr lang="fa-IR"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50000"/>
              </a:lnSpc>
            </a:pPr>
            <a:r>
              <a:rPr lang="fa-IR" sz="3600" b="1" dirty="0" smtClean="0">
                <a:latin typeface="Arial" pitchFamily="34" charset="0"/>
                <a:cs typeface="B Koodak" pitchFamily="2" charset="-78"/>
              </a:rPr>
              <a:t>سُبْحانَکَ یا لا اِلهَ اِلاّ اَنْتَ الْغَوْثَ الْغَوْثَ خَلِّصْنا مِنَ النّارِ یا رَبِّ  سُبْحانَکَ یا لا اِلهَ اِلاّ اَنْتَ الْغَوْثَ الْغَوْثَ صَلِّ عَلى مُحَمَّدٍ وَآلِهِ وَ خَلِّصْنا مِنَ النّارِ یا رَبِّ یا ذَاالْجَلالِ وَالاْکْرامِ یا اءرْحَمَ الرّاحِمینَ</a:t>
            </a:r>
            <a:br>
              <a:rPr lang="fa-IR" sz="3600" b="1" dirty="0" smtClean="0">
                <a:latin typeface="Arial" pitchFamily="34" charset="0"/>
                <a:cs typeface="B Koodak" pitchFamily="2" charset="-78"/>
              </a:rPr>
            </a:br>
            <a:endParaRPr lang="fa-IR" sz="3600" dirty="0">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r>
              <a:rPr lang="fa-IR" dirty="0" smtClean="0">
                <a:latin typeface="Arial" pitchFamily="34" charset="0"/>
                <a:cs typeface="Arial" pitchFamily="34" charset="0"/>
              </a:rPr>
              <a:t/>
            </a:r>
            <a:br>
              <a:rPr lang="fa-IR" dirty="0" smtClean="0">
                <a:latin typeface="Arial" pitchFamily="34" charset="0"/>
                <a:cs typeface="Arial" pitchFamily="34" charset="0"/>
              </a:rPr>
            </a:br>
            <a:endParaRPr lang="fa-IR" dirty="0">
              <a:latin typeface="Arial" pitchFamily="34" charset="0"/>
              <a:cs typeface="Arial" pitchFamily="34" charset="0"/>
            </a:endParaRPr>
          </a:p>
        </p:txBody>
      </p:sp>
    </p:spTree>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7232"/>
            <a:ext cx="8229600" cy="5238768"/>
          </a:xfrm>
        </p:spPr>
        <p:txBody>
          <a:bodyPr/>
          <a:lstStyle/>
          <a:p>
            <a:pPr>
              <a:lnSpc>
                <a:spcPct val="150000"/>
              </a:lnSpc>
            </a:pPr>
            <a:r>
              <a:rPr lang="fa-IR" sz="3600" b="1" dirty="0" smtClean="0">
                <a:cs typeface="B Koodak" pitchFamily="2" charset="-78"/>
              </a:rPr>
              <a:t>36- </a:t>
            </a:r>
            <a:r>
              <a:rPr lang="fa-IR" sz="3600" b="1" dirty="0" smtClean="0">
                <a:cs typeface="B Koodak" pitchFamily="2" charset="-78"/>
              </a:rPr>
              <a:t>اللَّهُمَّ إِنِّی أَسْأَلُکَ بِاسْمِکَ یَا کَافِی یَا شَافِی یَا وَافِی یَا مُعَافِی یَا هَادِی یَا دَاعِی یَا قَاضِی یَا رَاضِی یَا عَالِی یَا بَاقِی</a:t>
            </a:r>
            <a:br>
              <a:rPr lang="fa-IR" sz="3600" b="1" dirty="0" smtClean="0">
                <a:cs typeface="B Koodak" pitchFamily="2" charset="-78"/>
              </a:rPr>
            </a:br>
            <a:r>
              <a:rPr lang="fa-IR" b="1" dirty="0" smtClean="0"/>
              <a:t/>
            </a:r>
            <a:br>
              <a:rPr lang="fa-IR" b="1" dirty="0" smtClean="0"/>
            </a:br>
            <a:endParaRPr lang="fa-IR" dirty="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381644"/>
          </a:xfrm>
        </p:spPr>
        <p:txBody>
          <a:bodyPr>
            <a:noAutofit/>
          </a:bodyPr>
          <a:lstStyle/>
          <a:p>
            <a:pPr>
              <a:lnSpc>
                <a:spcPct val="150000"/>
              </a:lnSpc>
            </a:pPr>
            <a:r>
              <a:rPr lang="fa-IR" sz="3600" b="1" dirty="0" smtClean="0">
                <a:cs typeface="B Koodak" pitchFamily="2" charset="-78"/>
              </a:rPr>
              <a:t>37 یَا مَنْ کُلُّ شَیْ‏ءٍ خَاضِعٌ لَهُ یَا مَنْ کُلُّ شَیْ‏ءٍ خَاشِعٌ لَهُ یَا مَنْ کُلُّ شَیْ‏ءٍ کَائِنٌ لَهُ یَا مَنْ کُلُّ شَیْ‏ءٍ مَوْجُودٌ بِهِ یَا مَنْ کُلُّ شَیْ‏ءٍ مُنِیبٌ إِلَیْهِ یَا مَنْ کُلُّ شَیْ‏ءٍ خَائِفٌ مِنْهُ یَا مَنْ کُلُّ شَیْ‏ءٍ قَائِمٌ بِهِ یَا مَنْ کُلُّ شَیْ‏ءٍ صَائِرٌ إِلَیْهِ یَا مَنْ کُلُّ شَیْ‏ءٍ یُسَبِّحُ بِحَمْدِهِ یَا مَنْ کُلُّ شَیْ‏ءٍ هَالِکٌ إِلا </a:t>
            </a:r>
            <a:r>
              <a:rPr lang="fa-IR" sz="3600" b="1" dirty="0" smtClean="0">
                <a:cs typeface="B Koodak" pitchFamily="2" charset="-78"/>
              </a:rPr>
              <a:t>وَجْهَهُ</a:t>
            </a:r>
            <a:r>
              <a:rPr lang="fa-IR" sz="3600" b="1" dirty="0" smtClean="0">
                <a:cs typeface="B Koodak" pitchFamily="2" charset="-78"/>
              </a:rPr>
              <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472" y="642918"/>
            <a:ext cx="8229600" cy="5500694"/>
          </a:xfrm>
        </p:spPr>
        <p:txBody>
          <a:bodyPr>
            <a:noAutofit/>
          </a:bodyPr>
          <a:lstStyle/>
          <a:p>
            <a:pPr>
              <a:lnSpc>
                <a:spcPct val="150000"/>
              </a:lnSpc>
            </a:pPr>
            <a:r>
              <a:rPr lang="fa-IR" sz="3600" b="1" dirty="0" smtClean="0">
                <a:cs typeface="B Koodak" pitchFamily="2" charset="-78"/>
              </a:rPr>
              <a:t>38- </a:t>
            </a:r>
            <a:r>
              <a:rPr lang="fa-IR" sz="3600" b="1" dirty="0" smtClean="0">
                <a:cs typeface="B Koodak" pitchFamily="2" charset="-78"/>
              </a:rPr>
              <a:t>یَا مَنْ لامَفَرَّ إِلا إِلَیْهِ یَا مَنْ لا مَفْزَعَ إِلا إِلَیْهِ یَا مَنْ لا مَقْصَدَ إِلا إِلَیْهِ یَا مَنْ لا مَنْجَى مِنْهُ إِلا إِلَیْهِ یَا مَنْ لا یُرْغَبُ إِلا إِلَیْهِ یَا مَنْ لا حَوْلَ وَ لا قُوَّةَ إِلا بِهِ یَا مَنْ لا یُسْتَعَانُ إِلا بِهِ یَا مَنْ لا یُتَوَکَّلُ إِلا عَلَیْهِ یَا مَنْ لا یُرْجَى إِلا هُوَ یَا مَنْ لا یُعْبَدُ إِلا هُوَ</a:t>
            </a:r>
            <a:br>
              <a:rPr lang="fa-IR" sz="3600" b="1" dirty="0" smtClean="0">
                <a:cs typeface="B Koodak" pitchFamily="2" charset="-78"/>
              </a:rPr>
            </a:br>
            <a:r>
              <a:rPr lang="fa-IR" sz="3600" b="1" dirty="0" smtClean="0">
                <a:cs typeface="B Koodak" pitchFamily="2" charset="-78"/>
              </a:rPr>
              <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229600" cy="5310206"/>
          </a:xfrm>
        </p:spPr>
        <p:txBody>
          <a:bodyPr>
            <a:normAutofit/>
          </a:bodyPr>
          <a:lstStyle/>
          <a:p>
            <a:pPr>
              <a:lnSpc>
                <a:spcPct val="150000"/>
              </a:lnSpc>
            </a:pPr>
            <a:r>
              <a:rPr lang="fa-IR" sz="3600" b="1" dirty="0" smtClean="0">
                <a:cs typeface="B Koodak" pitchFamily="2" charset="-78"/>
              </a:rPr>
              <a:t>39- </a:t>
            </a:r>
            <a:r>
              <a:rPr lang="fa-IR" sz="3600" b="1" dirty="0" smtClean="0">
                <a:cs typeface="B Koodak" pitchFamily="2" charset="-78"/>
              </a:rPr>
              <a:t>یَا خَیْرَ الْمَرْهُوبِینَ یَا خَیْرَ الْمَرْغُوبِینَ یَا خَیْرَ الْمَطْلُوبِینَ یَا خَیْرَ الْمَسْئُولِینَ یَا خَیْرَ الْمَقْصُودِینَ یَا خَیْرَ الْمَذْکُورِینَ یَا خَیْرَ الْمَشْکُورِینَ یَا </a:t>
            </a:r>
            <a:r>
              <a:rPr lang="fa-IR" sz="3600" b="1" dirty="0" smtClean="0">
                <a:cs typeface="B Koodak" pitchFamily="2" charset="-78"/>
              </a:rPr>
              <a:t>خَیْرَ الْمَحْبُوبِینَ </a:t>
            </a:r>
            <a:r>
              <a:rPr lang="fa-IR" sz="3600" b="1" dirty="0" smtClean="0">
                <a:cs typeface="B Koodak" pitchFamily="2" charset="-78"/>
              </a:rPr>
              <a:t>یَا خَیْرَ الْمَدْعُوِّینَ یَا خَیْرَ </a:t>
            </a:r>
            <a:r>
              <a:rPr lang="fa-IR" sz="3600" b="1" dirty="0" smtClean="0">
                <a:cs typeface="B Koodak" pitchFamily="2" charset="-78"/>
              </a:rPr>
              <a:t>الْمُسْتَأْنِسِینَ</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571480"/>
            <a:ext cx="8229600" cy="5524520"/>
          </a:xfrm>
        </p:spPr>
        <p:txBody>
          <a:bodyPr/>
          <a:lstStyle/>
          <a:p>
            <a:pPr>
              <a:lnSpc>
                <a:spcPct val="150000"/>
              </a:lnSpc>
            </a:pPr>
            <a:r>
              <a:rPr lang="fa-IR" sz="3600" b="1" dirty="0" smtClean="0">
                <a:cs typeface="B Koodak" pitchFamily="2" charset="-78"/>
              </a:rPr>
              <a:t>40- </a:t>
            </a:r>
            <a:r>
              <a:rPr lang="fa-IR" sz="3600" b="1" dirty="0" smtClean="0">
                <a:cs typeface="B Koodak" pitchFamily="2" charset="-78"/>
              </a:rPr>
              <a:t>اللَّهُمَّ إِنِّی أَسْأَلُکَ بِاسْمِکَ یَا غَافِرُ یَا سَاتِرُ یَا قَادِرُ یَا قَاهِرُ یَا فَاطِرُ یَا کَاسِرُ یَا جَابِرُ یَا ذَاکِرُ یَا نَاظِرُ یَا نَاصِرُ</a:t>
            </a:r>
          </a:p>
          <a:p>
            <a:endParaRPr lang="fa-IR" b="1" dirty="0" smtClean="0"/>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595958"/>
          </a:xfrm>
        </p:spPr>
        <p:txBody>
          <a:bodyPr>
            <a:normAutofit/>
          </a:bodyPr>
          <a:lstStyle/>
          <a:p>
            <a:pPr>
              <a:lnSpc>
                <a:spcPct val="150000"/>
              </a:lnSpc>
            </a:pPr>
            <a:r>
              <a:rPr lang="fa-IR" sz="3600" b="1" dirty="0" smtClean="0">
                <a:cs typeface="B Koodak" pitchFamily="2" charset="-78"/>
              </a:rPr>
              <a:t>41- </a:t>
            </a:r>
            <a:r>
              <a:rPr lang="fa-IR" sz="3600" b="1" dirty="0" smtClean="0">
                <a:cs typeface="B Koodak" pitchFamily="2" charset="-78"/>
              </a:rPr>
              <a:t>یَا مَنْ خَلَقَ فَسَوَّى یَا مَنْ قَدَّرَ فَهَدَى یَا مَنْ یَکْشِفُ الْبَلْوَى یَا مَنْ یَسْمَعُ النَّجْوَى یَا مَنْ یُنْقِذُ الْغَرْقَى یَا مَنْ یُنْجِی الْهَلْکَى یَا مَنْ یَشْفِی الْمَرْضَى یَا مَنْ أَضْحَکَ وَ أَبْکَى یَا مَنْ أَمَاتَ وَ أَحْیَا یَا مَنْ خَلَقَ الزَّوْجَیْنِ الذَّکَرَ وَ </a:t>
            </a:r>
            <a:r>
              <a:rPr lang="fa-IR" sz="3600" b="1" dirty="0" smtClean="0">
                <a:cs typeface="B Koodak" pitchFamily="2" charset="-78"/>
              </a:rPr>
              <a:t>-</a:t>
            </a:r>
            <a:r>
              <a:rPr lang="fa-IR" sz="3600" b="1" dirty="0" smtClean="0">
                <a:cs typeface="B Koodak" pitchFamily="2" charset="-78"/>
              </a:rPr>
              <a:t/>
            </a:r>
            <a:br>
              <a:rPr lang="fa-IR" sz="3600" b="1" dirty="0" smtClean="0">
                <a:cs typeface="B Koodak" pitchFamily="2" charset="-78"/>
              </a:rPr>
            </a:br>
            <a:r>
              <a:rPr lang="fa-IR" sz="3600" b="1" dirty="0" smtClean="0">
                <a:cs typeface="B Koodak" pitchFamily="2" charset="-78"/>
              </a:rPr>
              <a:t>-</a:t>
            </a:r>
            <a:endParaRPr lang="fa-IR" sz="3600" dirty="0">
              <a:cs typeface="B Koodak" pitchFamily="2" charset="-78"/>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186766" cy="5221497"/>
          </a:xfrm>
        </p:spPr>
        <p:txBody>
          <a:bodyPr>
            <a:noAutofit/>
          </a:bodyPr>
          <a:lstStyle/>
          <a:p>
            <a:pPr>
              <a:lnSpc>
                <a:spcPct val="150000"/>
              </a:lnSpc>
              <a:buNone/>
            </a:pPr>
            <a:r>
              <a:rPr lang="fa-IR" sz="3600" b="1" dirty="0" smtClean="0"/>
              <a:t> 42-یَا </a:t>
            </a:r>
            <a:r>
              <a:rPr lang="fa-IR" sz="3600" b="1" dirty="0" smtClean="0"/>
              <a:t>مَنْ فِی الْبَرِّ وَ الْبَحْرِ سَبِیلُهُ یَا مَنْ فِی الْآفَاقِ آیَاتُهُ یَا مَنْ فِی الْآیَاتِ بُرْهَانُهُ یَا مَنْ فِی الْمَمَاتِ قُدْرَتُهُ یَا مَنْ فِی الْقُبُورِ عِبْرَتُهُ یَا مَنْ فِی الْقِیَامَةِ مُلْکُهُ یَا مَنْ فِی الْحِسَابِ هَیْبَتُهُ یَا مَنْ فِی الْمِیزَانِ قَضَاؤُهُ یَا مَنْ فِی الْجَنَّةِ ثَوَابُهُ یَا مَنْ فِی النَّارِ عِقَابُهُ</a:t>
            </a:r>
            <a:br>
              <a:rPr lang="fa-IR" sz="3600" b="1" dirty="0" smtClean="0"/>
            </a:br>
            <a:endParaRPr lang="fa-IR" sz="3600"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381644"/>
          </a:xfrm>
        </p:spPr>
        <p:txBody>
          <a:bodyPr>
            <a:noAutofit/>
          </a:bodyPr>
          <a:lstStyle/>
          <a:p>
            <a:pPr>
              <a:lnSpc>
                <a:spcPct val="150000"/>
              </a:lnSpc>
            </a:pPr>
            <a:r>
              <a:rPr lang="fa-IR" sz="3600" b="1" dirty="0" smtClean="0">
                <a:cs typeface="B Koodak" pitchFamily="2" charset="-78"/>
              </a:rPr>
              <a:t>43- </a:t>
            </a:r>
            <a:r>
              <a:rPr lang="fa-IR" sz="3600" b="1" dirty="0" smtClean="0">
                <a:cs typeface="B Koodak" pitchFamily="2" charset="-78"/>
              </a:rPr>
              <a:t>یَا مَنْ إِلَیْهِ یَهْرُبُ الْخَائِفُونَ یَا مَنْ إِلَیْهِ یَفْزَعُ الْمُذْنِبُونَ یَا مَنْ إِلَیْهِ یَقْصِدُ الْمُنِیبُونَ یَا مَنْ إِلَیْهِ یَرْغَبُ الزَّاهِدُونَ یَا مَنْ إِلَیْهِ یَلْجَأُ الْمُتَحَیِّرُونَ یَا مَنْ بِهِ یَسْتَأْنِسُ الْمُرِیدُونَ یَا مَنْ بِهِ یَفْتَخِرُ الْمُحِبُّونَ یَا مَنْ فِی عَفْوِهِ یَطْمَعُ الْخَاطِئُونَ یَا مَنْ إِلَیْهِ یَسْکُنُ الْمُوقِنُونَ یَا مَنْ عَلَیْهِ یَتَوَکَّلُ الْمُتَوَکِّلُونَ</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810272"/>
          </a:xfrm>
        </p:spPr>
        <p:txBody>
          <a:bodyPr>
            <a:normAutofit/>
          </a:bodyPr>
          <a:lstStyle/>
          <a:p>
            <a:pPr>
              <a:lnSpc>
                <a:spcPct val="150000"/>
              </a:lnSpc>
            </a:pPr>
            <a:r>
              <a:rPr lang="fa-IR" sz="3600" b="1" dirty="0" smtClean="0">
                <a:cs typeface="B Koodak" pitchFamily="2" charset="-78"/>
              </a:rPr>
              <a:t>44- </a:t>
            </a:r>
            <a:r>
              <a:rPr lang="fa-IR" sz="3600" b="1" dirty="0" smtClean="0">
                <a:cs typeface="B Koodak" pitchFamily="2" charset="-78"/>
              </a:rPr>
              <a:t>اللَّهُمَّ إِنِّی أَسْأَلُکَ بِاسْمِکَ یَا حَبِیبُ یَا طَبِیبُ یَا قَرِیبُ یَا رَقِیبُ یَا حَسِیبُ یَا مَهِیبُ [مُهِیبُ‏] یَا مُثِیبُ یَا مُجِیبُ یَا خَبِیرُ یَا بَصِیرُ</a:t>
            </a:r>
            <a:br>
              <a:rPr lang="fa-IR" sz="3600" b="1" dirty="0" smtClean="0">
                <a:cs typeface="B Koodak" pitchFamily="2" charset="-78"/>
              </a:rPr>
            </a:br>
            <a:r>
              <a:rPr lang="fa-IR" sz="3600" b="1" dirty="0" smtClean="0">
                <a:cs typeface="B Koodak" pitchFamily="2" charset="-78"/>
              </a:rPr>
              <a:t/>
            </a:r>
            <a:br>
              <a:rPr lang="fa-IR" sz="3600" b="1" dirty="0" smtClean="0">
                <a:cs typeface="B Koodak" pitchFamily="2" charset="-78"/>
              </a:rPr>
            </a:br>
            <a:r>
              <a:rPr lang="fa-IR" sz="3600" b="1" dirty="0" smtClean="0">
                <a:cs typeface="B Koodak" pitchFamily="2" charset="-78"/>
              </a:rPr>
              <a:t> </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229600" cy="5310206"/>
          </a:xfrm>
        </p:spPr>
        <p:txBody>
          <a:bodyPr>
            <a:normAutofit/>
          </a:bodyPr>
          <a:lstStyle/>
          <a:p>
            <a:pPr>
              <a:lnSpc>
                <a:spcPct val="150000"/>
              </a:lnSpc>
            </a:pPr>
            <a:r>
              <a:rPr lang="fa-IR" sz="3600" b="1" dirty="0" smtClean="0">
                <a:cs typeface="B Koodak" pitchFamily="2" charset="-78"/>
              </a:rPr>
              <a:t>45- </a:t>
            </a:r>
            <a:r>
              <a:rPr lang="fa-IR" sz="3600" b="1" dirty="0" smtClean="0">
                <a:cs typeface="B Koodak" pitchFamily="2" charset="-78"/>
              </a:rPr>
              <a:t>یَا أَقْرَبَ مِنْ کُلِّ قَرِیبٍ یَا أَحَبَّ مِنْ کُلِّ حَبِیبٍ یَا أَبْصَرَ مِنْ کُلِّ بَصِیرٍ یَا أَخْبَرَ مِنْ کُلِّ خَبِیرٍ یَا أَشْرَفَ مِنْ کُلِّ شَرِیفٍ یَا أَرْفَعَ مِنْ کُلِّ رَفِیعٍ یَا أَقْوَى مِنْ کُلِّ قَوِیٍّ یَا أَغْنَى مِنْ کُلِّ غَنِیٍّ یَا أَجْوَدَ مِنْ کُلِّ جَوَادٍ یَا أَرْأَفَ مِنْ کُلِّ رَءُوفٍ</a:t>
            </a:r>
            <a:br>
              <a:rPr lang="fa-IR" sz="3600" b="1" dirty="0" smtClean="0">
                <a:cs typeface="B Koodak" pitchFamily="2" charset="-78"/>
              </a:rPr>
            </a:br>
            <a:r>
              <a:rPr lang="fa-IR" sz="3600" b="1" dirty="0" smtClean="0">
                <a:cs typeface="B Koodak" pitchFamily="2" charset="-78"/>
              </a:rPr>
              <a:t> </a:t>
            </a:r>
            <a:endParaRPr lang="fa-IR" sz="3600" dirty="0">
              <a:cs typeface="B Koodak" pitchFamily="2" charset="-78"/>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500042"/>
            <a:ext cx="8229600" cy="5429256"/>
          </a:xfrm>
        </p:spPr>
        <p:txBody>
          <a:bodyPr>
            <a:normAutofit/>
          </a:bodyPr>
          <a:lstStyle/>
          <a:p>
            <a:pPr>
              <a:lnSpc>
                <a:spcPct val="150000"/>
              </a:lnSpc>
            </a:pPr>
            <a:r>
              <a:rPr lang="fa-IR" sz="3600" b="1" dirty="0" smtClean="0"/>
              <a:t>- </a:t>
            </a:r>
            <a:r>
              <a:rPr lang="fa-IR" sz="3600" b="1" dirty="0" smtClean="0">
                <a:cs typeface="B Koodak" pitchFamily="2" charset="-78"/>
              </a:rPr>
              <a:t>اللَّهُمَّ إِنِّی أَسْأَلُکَ بِاسْمِکَ یَا اللَّهُ یَا رَحْمَانُ یَا رَحِیمُ یَا کَرِیمُ یَا مُقِیمُ یَا عَظِیمُ یَا قَدِیمُ یَا عَلِیمُ یَا حَلِیمُ یَا حَکِیمُ سُبْحَانَکَ یَا لا إِلَهَ إِلا أَنْتَ الْغَوْثَ الْغَوْثَ خَلِّصْنَا مِنَ النَّارِ یَا رَبِّ </a:t>
            </a:r>
            <a:br>
              <a:rPr lang="fa-IR" sz="3600" b="1" dirty="0" smtClean="0">
                <a:cs typeface="B Koodak" pitchFamily="2" charset="-78"/>
              </a:rPr>
            </a:br>
            <a:r>
              <a:rPr lang="fa-IR" sz="3600" b="1" dirty="0" smtClean="0">
                <a:cs typeface="B Koodak" pitchFamily="2" charset="-78"/>
              </a:rPr>
              <a:t/>
            </a:r>
            <a:br>
              <a:rPr lang="fa-IR" sz="3600" b="1" dirty="0" smtClean="0">
                <a:cs typeface="B Koodak" pitchFamily="2" charset="-78"/>
              </a:rPr>
            </a:br>
            <a:endParaRPr lang="fa-IR" sz="3600" dirty="0">
              <a:cs typeface="B Koodak" pitchFamily="2" charset="-78"/>
            </a:endParaRPr>
          </a:p>
        </p:txBody>
      </p:sp>
    </p:spTree>
  </p:cSld>
  <p:clrMapOvr>
    <a:masterClrMapping/>
  </p:clrMapOvr>
  <p:transition spd="slow">
    <p:fade thruBlk="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667396"/>
          </a:xfrm>
        </p:spPr>
        <p:txBody>
          <a:bodyPr>
            <a:normAutofit/>
          </a:bodyPr>
          <a:lstStyle/>
          <a:p>
            <a:pPr>
              <a:lnSpc>
                <a:spcPct val="150000"/>
              </a:lnSpc>
            </a:pPr>
            <a:r>
              <a:rPr lang="fa-IR" sz="3600" b="1" dirty="0" smtClean="0">
                <a:cs typeface="B Koodak" pitchFamily="2" charset="-78"/>
              </a:rPr>
              <a:t>46- </a:t>
            </a:r>
            <a:r>
              <a:rPr lang="fa-IR" sz="3600" b="1" dirty="0" smtClean="0">
                <a:cs typeface="B Koodak" pitchFamily="2" charset="-78"/>
              </a:rPr>
              <a:t>یَا غَالِبا غَیْرَ مَغْلُوبٍ یَا صَانِعا غَیْرَ مَصْنُوعٍ یَا خَالِقا غَیْرَ مَخْلُوقٍ یَا مَالِکا غَیْرَ مَمْلُوکٍ یَا قَاهِرا غَیْرَ مَقْهُورٍ یَا رَافِعا غَیْرَ مَرْفُوعٍ یَا حَافِظا غَیْرَ مَحْفُوظٍ یَا نَاصِرا غَیْرَ مَنْصُورٍ یَا شَاهِدا غَیْرَ غَائِبٍ یَا قَرِیبا غَیْرَ بَعِیدٍ</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381644"/>
          </a:xfrm>
        </p:spPr>
        <p:txBody>
          <a:bodyPr>
            <a:normAutofit/>
          </a:bodyPr>
          <a:lstStyle/>
          <a:p>
            <a:pPr>
              <a:lnSpc>
                <a:spcPct val="150000"/>
              </a:lnSpc>
            </a:pPr>
            <a:r>
              <a:rPr lang="fa-IR" sz="3600" b="1" dirty="0" smtClean="0">
                <a:cs typeface="B Koodak" pitchFamily="2" charset="-78"/>
              </a:rPr>
              <a:t>47- یَا نُورَ النُّورِ یَا مُنَوِّرَ النُّورِ یَا خَالِقَ النُّورِ یَا مُدَبِّرَ النُّورِ یَا مُقَدِّرَ النُّورِ یَا نُورَ کُلِّ نُورٍ یَا نُورا قَبْلَ کُلِّ نُورٍ یَا نُورا بَعْدَ کُلِّ نُورٍ یَا نُورا فَوْقَ کُلِّ نُورٍ یَا نُورا لَیْسَ کَمِثْلِهِ نُورٌ</a:t>
            </a:r>
            <a:br>
              <a:rPr lang="fa-IR" sz="3600" b="1" dirty="0" smtClean="0">
                <a:cs typeface="B Koodak" pitchFamily="2" charset="-78"/>
              </a:rPr>
            </a:br>
            <a:r>
              <a:rPr lang="fa-IR" sz="3600" b="1" dirty="0" smtClean="0">
                <a:cs typeface="B Koodak" pitchFamily="2" charset="-78"/>
              </a:rPr>
              <a:t> </a:t>
            </a:r>
            <a:endParaRPr lang="fa-IR" sz="3600" dirty="0">
              <a:cs typeface="B Koodak" pitchFamily="2" charset="-78"/>
            </a:endParaRP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453082"/>
          </a:xfrm>
        </p:spPr>
        <p:txBody>
          <a:bodyPr>
            <a:normAutofit/>
          </a:bodyPr>
          <a:lstStyle/>
          <a:p>
            <a:pPr>
              <a:lnSpc>
                <a:spcPct val="150000"/>
              </a:lnSpc>
            </a:pPr>
            <a:r>
              <a:rPr lang="fa-IR" sz="3600" b="1" dirty="0" smtClean="0">
                <a:cs typeface="B Koodak" pitchFamily="2" charset="-78"/>
              </a:rPr>
              <a:t>48- </a:t>
            </a:r>
            <a:r>
              <a:rPr lang="fa-IR" sz="3600" b="1" dirty="0" smtClean="0">
                <a:cs typeface="B Koodak" pitchFamily="2" charset="-78"/>
              </a:rPr>
              <a:t>یَا مَنْ عَطَاؤُهُ شَرِیفٌ یَا مَنْ فِعْلُهُ لَطِیفٌ یَا مَنْ لُطْفُهُ مُقِیمٌ یَا مَنْ إِحْسَانُهُ قَدِیمٌ یَا مَنْ قَوْلُهُ حَقٌّ یَا مَنْ وَعْدُهُ صِدْقٌ یَا مَنْ عَفْوُهُ فَضْلٌ یَا مَنْ عَذَابُهُ عَدْلٌ یَا مَنْ ذِکْرُهُ حُلْوٌ یَا مَنْ فَضْلُهُ عَمِیمٌ</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667396"/>
          </a:xfrm>
        </p:spPr>
        <p:txBody>
          <a:bodyPr>
            <a:normAutofit/>
          </a:bodyPr>
          <a:lstStyle/>
          <a:p>
            <a:pPr>
              <a:lnSpc>
                <a:spcPct val="150000"/>
              </a:lnSpc>
            </a:pPr>
            <a:r>
              <a:rPr lang="fa-IR" sz="3600" b="1" dirty="0" smtClean="0">
                <a:cs typeface="B Koodak" pitchFamily="2" charset="-78"/>
              </a:rPr>
              <a:t>49- </a:t>
            </a:r>
            <a:r>
              <a:rPr lang="fa-IR" sz="3600" b="1" dirty="0" smtClean="0">
                <a:cs typeface="B Koodak" pitchFamily="2" charset="-78"/>
              </a:rPr>
              <a:t>اللَّهُمَّ إِنِّی أَسْأَلُکَ بِاسْمِکَ یَا مُسَهِّلُ یَا مُفَصِّلُ یَا مُبَدِّلُ یَا مُذَلِّلُ یَا مُنَزِّلُ یَا مُنَوِّلُ یَا مُفْضِلُ یَا مُجْزِلُ یَا مُمْهِلُ یَا مُجْمِلُ</a:t>
            </a:r>
            <a:br>
              <a:rPr lang="fa-IR" sz="3600" b="1" dirty="0" smtClean="0">
                <a:cs typeface="B Koodak" pitchFamily="2" charset="-78"/>
              </a:rPr>
            </a:br>
            <a:r>
              <a:rPr lang="fa-IR" sz="3600" b="1" dirty="0" smtClean="0">
                <a:cs typeface="B Koodak" pitchFamily="2" charset="-78"/>
              </a:rPr>
              <a:t> </a:t>
            </a:r>
            <a:endParaRPr lang="fa-IR" sz="3600" dirty="0">
              <a:cs typeface="B Koodak" pitchFamily="2" charset="-78"/>
            </a:endParaRP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667396"/>
          </a:xfrm>
        </p:spPr>
        <p:txBody>
          <a:bodyPr>
            <a:noAutofit/>
          </a:bodyPr>
          <a:lstStyle/>
          <a:p>
            <a:pPr>
              <a:lnSpc>
                <a:spcPct val="150000"/>
              </a:lnSpc>
            </a:pPr>
            <a:r>
              <a:rPr lang="fa-IR" sz="3600" b="1" dirty="0" smtClean="0">
                <a:cs typeface="B Koodak" pitchFamily="2" charset="-78"/>
              </a:rPr>
              <a:t>50- </a:t>
            </a:r>
            <a:r>
              <a:rPr lang="fa-IR" sz="3600" b="1" dirty="0" smtClean="0">
                <a:cs typeface="B Koodak" pitchFamily="2" charset="-78"/>
              </a:rPr>
              <a:t>یَا مَنْ یَرَى وَ لا یُرَى یَا مَنْ یَخْلُقُ وَ لا یُخْلَقُ یَا مَنْ یَهْدِی وَ لا یُهْدَى یَا مَنْ یُحْیِی وَ لا یُحْیَى یَا مَنْ یَسْأَلُ وَ لا یُسْأَلُ یَا مَنْ یُطْعِمُ وَ لا یُطْعَمُ یَا مَنْ یُجِیرُ وَ لا یُجَارُ عَلَیْهِ یَا مَنْ یَقْضِی وَ لا یُقْضَى عَلَیْهِ یَا مَنْ یَحْکُمُ وَ لا یُحْکَمُ عَلَیْهِ یَا مَنْ لَمْ یَلِدْ وَ لَمْ یُولَدْ وَ لَمْ یَکُنْ لَهُ کُفُوا أَحَدٌ</a:t>
            </a:r>
            <a:br>
              <a:rPr lang="fa-IR" sz="3600" b="1" dirty="0" smtClean="0">
                <a:cs typeface="B Koodak" pitchFamily="2" charset="-78"/>
              </a:rPr>
            </a:br>
            <a:r>
              <a:rPr lang="fa-IR" sz="3600" b="1" dirty="0" smtClean="0">
                <a:cs typeface="B Koodak" pitchFamily="2" charset="-78"/>
              </a:rPr>
              <a:t> </a:t>
            </a:r>
            <a:endParaRPr lang="fa-IR" sz="3600" dirty="0">
              <a:cs typeface="B Koodak" pitchFamily="2" charset="-78"/>
            </a:endParaRP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595958"/>
          </a:xfrm>
        </p:spPr>
        <p:txBody>
          <a:bodyPr>
            <a:normAutofit/>
          </a:bodyPr>
          <a:lstStyle/>
          <a:p>
            <a:pPr>
              <a:lnSpc>
                <a:spcPct val="150000"/>
              </a:lnSpc>
            </a:pPr>
            <a:r>
              <a:rPr lang="fa-IR" sz="3600" b="1" dirty="0" smtClean="0">
                <a:cs typeface="B Koodak" pitchFamily="2" charset="-78"/>
              </a:rPr>
              <a:t>51- </a:t>
            </a:r>
            <a:r>
              <a:rPr lang="fa-IR" sz="3600" b="1" dirty="0" smtClean="0">
                <a:cs typeface="B Koodak" pitchFamily="2" charset="-78"/>
              </a:rPr>
              <a:t>یَا نِعْمَ الْحَسِیبُ یَا نِعْمَ الطَّبِیبُ یَا نِعْمَ الرَّقِیبُ یَا نِعْمَ الْقَرِیبُ یَا نِعْمَ الْمُجِیبُ یَا نِعْمَ الْحَبِیبُ یَا نِعْمَ الْکَفِیلُ یَا نِعْمَ الْوَکِیلُ یَا نِعْمَ الْمَوْلَى یَا نِعْمَ النَّصِیرُ</a:t>
            </a:r>
            <a:br>
              <a:rPr lang="fa-IR" sz="3600" b="1" dirty="0" smtClean="0">
                <a:cs typeface="B Koodak" pitchFamily="2" charset="-78"/>
              </a:rPr>
            </a:br>
            <a:r>
              <a:rPr lang="fa-IR" sz="3600" b="1" dirty="0" smtClean="0">
                <a:cs typeface="B Koodak" pitchFamily="2" charset="-78"/>
              </a:rPr>
              <a:t> </a:t>
            </a:r>
            <a:endParaRPr lang="fa-IR" sz="3600" dirty="0">
              <a:cs typeface="B Koodak" pitchFamily="2" charset="-78"/>
            </a:endParaRP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1546"/>
            <a:ext cx="8229600" cy="5024454"/>
          </a:xfrm>
        </p:spPr>
        <p:txBody>
          <a:bodyPr>
            <a:noAutofit/>
          </a:bodyPr>
          <a:lstStyle/>
          <a:p>
            <a:pPr>
              <a:lnSpc>
                <a:spcPct val="150000"/>
              </a:lnSpc>
            </a:pPr>
            <a:r>
              <a:rPr lang="fa-IR" sz="3600" b="1" dirty="0" smtClean="0">
                <a:cs typeface="B Koodak" pitchFamily="2" charset="-78"/>
              </a:rPr>
              <a:t>52- </a:t>
            </a:r>
            <a:r>
              <a:rPr lang="fa-IR" sz="3600" b="1" dirty="0" smtClean="0">
                <a:cs typeface="B Koodak" pitchFamily="2" charset="-78"/>
              </a:rPr>
              <a:t>یَا سُرُورَ الْعَارِفِینَ یَا مُنَى الْمُحِبِّینَ یَا أَنِیسَ الْمُرِیدِینَ یَا حَبِیبَ التَّوَّابِینَ یَا رَازِقَ الْمُقِلِّینَ یَا رَجَاءَ الْمُذْنِبِینَ یَا قُرَّةَ عَیْنِ الْعَابِدِینَ یَا مُنَفِّسَ عَنِ الْمَکْرُوبِینَ یَا مُفَرِّجَ عَنِ الْمَغْمُومِینَ یَا إِلَهَ الْأَوَّلِینَ وَ الْآخِرِینَ</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381644"/>
          </a:xfrm>
        </p:spPr>
        <p:txBody>
          <a:bodyPr>
            <a:normAutofit/>
          </a:bodyPr>
          <a:lstStyle/>
          <a:p>
            <a:pPr>
              <a:lnSpc>
                <a:spcPct val="150000"/>
              </a:lnSpc>
            </a:pPr>
            <a:r>
              <a:rPr lang="fa-IR" sz="3600" b="1" dirty="0" smtClean="0">
                <a:cs typeface="B Koodak" pitchFamily="2" charset="-78"/>
              </a:rPr>
              <a:t>53- </a:t>
            </a:r>
            <a:r>
              <a:rPr lang="fa-IR" sz="3600" b="1" dirty="0" smtClean="0">
                <a:cs typeface="B Koodak" pitchFamily="2" charset="-78"/>
              </a:rPr>
              <a:t>اللَّهُمَّ إِنِّی أَسْأَلُکَ بِاسْمِکَ یَا رَبَّنَا یَا إِلَهَنَا یَا سَیِّدَنَا یَا مَوْلانَا یَا نَاصِرَنَا یَا حَافِظَنَا یَا دَلِیلَنَا یَا مُعِینَنَا یَا حَبِیبَنَا یَا طَبِیبَنَا</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381644"/>
          </a:xfrm>
        </p:spPr>
        <p:txBody>
          <a:bodyPr>
            <a:normAutofit/>
          </a:bodyPr>
          <a:lstStyle/>
          <a:p>
            <a:pPr>
              <a:lnSpc>
                <a:spcPct val="150000"/>
              </a:lnSpc>
            </a:pPr>
            <a:r>
              <a:rPr lang="fa-IR" sz="3600" b="1" dirty="0" smtClean="0">
                <a:cs typeface="B Koodak" pitchFamily="2" charset="-78"/>
              </a:rPr>
              <a:t>54- </a:t>
            </a:r>
            <a:r>
              <a:rPr lang="fa-IR" sz="3600" b="1" dirty="0" smtClean="0">
                <a:cs typeface="B Koodak" pitchFamily="2" charset="-78"/>
              </a:rPr>
              <a:t>یَا رَبَّ النَّبِیِّینَ وَ الْأَبْرَارِ یَا رَبَّ الصِّدِّیقِینَ وَ الْأَخْیَارِ یَا رَبَّ الْجَنَّةِ وَ النَّارِ یَا رَبَّ الصِّغَارِ وَ الْکِبَارِ یَا رَبَّ الْحُبُوبِ وَ الثِّمَارِ یَا رَبَّ الْأَنْهَارِ وَ الْأَشْجَارِ یَا رَبَّ الصَّحَارِی وَ الْقِفَارِ یَا رَبَّ الْبَرَارِی وَ الْبِحَارِ یَا رَبَّ اللَّیْلِ وَ النَّهَارِ یَا رَبَّ الْأَعْلانِ وَ الْأَسْرَارِ</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524520"/>
          </a:xfrm>
        </p:spPr>
        <p:txBody>
          <a:bodyPr>
            <a:normAutofit/>
          </a:bodyPr>
          <a:lstStyle/>
          <a:p>
            <a:r>
              <a:rPr lang="fa-IR" sz="3600" b="1" dirty="0" smtClean="0">
                <a:cs typeface="B Koodak" pitchFamily="2" charset="-78"/>
              </a:rPr>
              <a:t>55- </a:t>
            </a:r>
            <a:r>
              <a:rPr lang="fa-IR" sz="3600" b="1" dirty="0" smtClean="0">
                <a:cs typeface="B Koodak" pitchFamily="2" charset="-78"/>
              </a:rPr>
              <a:t>یَا مَنْ نَفَذَ فِی کُلِّ شَیْ‏ءٍ أَمْرُهُ یَا مَنْ لَحِقَ بِکُلِّ شَیْ‏ءٍ عِلْمُهُ یَا مَنْ بَلَغَتْ إِلَى کُلِّ شَیْ‏ءٍ قُدْرَتُهُ یَا مَنْ لا تُحْصِی الْعِبَادُ نِعَمَهُ یَا مَنْ لا تَبْلُغُ الْخَلائِقُ شُکْرَهُ یَا مَنْ لا تُدْرِکُ الْأَفْهَامُ جَلالَهُ یَا مَنْ لا تَنَالُ الْأَوْهَامُ کُنْهَهُ یَا مَنِ الْعَظَمَةُ وَ الْکِبْرِیَاءُ رِدَاؤُهُ یَا مَنْ لا تَرُدُّ الْعِبَادُ قَضَاءَهُ یَا مَنْ لا مُلْکَ إِلا مُلْکُهُ یَا مَنْ لا عَطَاءَ إِلا عَطَاؤُهُ</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524520"/>
          </a:xfrm>
        </p:spPr>
        <p:txBody>
          <a:bodyPr>
            <a:normAutofit/>
          </a:bodyPr>
          <a:lstStyle/>
          <a:p>
            <a:pPr>
              <a:lnSpc>
                <a:spcPct val="150000"/>
              </a:lnSpc>
            </a:pPr>
            <a:r>
              <a:rPr lang="fa-IR" sz="3600" b="1" dirty="0" smtClean="0">
                <a:cs typeface="B Koodak" pitchFamily="2" charset="-78"/>
              </a:rPr>
              <a:t>- یَا سَیِّدَ السَّادَاتِ یَا مُجِیبَ الدَّعَوَاتِ یَا رَافِعَ الدَّرَجَاتِ یَا وَلِیَّ الْحَسَنَاتِ یَا غَافِرَ الْخَطِیئَاتِ یَا مُعْطِیَ الْمَسْأَلاتِ یَا قَابِلَ التَّوْبَاتِ یَا سَامِعَ الْأَصْوَاتِ یَا عَالِمَ الْخَفِیَّاتِ یَا دَافِعَ الْبَلِیَّاتِ</a:t>
            </a:r>
            <a:br>
              <a:rPr lang="fa-IR" sz="3600" b="1" dirty="0" smtClean="0">
                <a:cs typeface="B Koodak" pitchFamily="2" charset="-78"/>
              </a:rPr>
            </a:br>
            <a:r>
              <a:rPr lang="fa-IR" sz="3600" b="1" dirty="0" smtClean="0">
                <a:cs typeface="B Koodak" pitchFamily="2" charset="-78"/>
              </a:rPr>
              <a:t> </a:t>
            </a:r>
            <a:r>
              <a:rPr lang="fa-IR" sz="3600" b="1" dirty="0" smtClean="0">
                <a:cs typeface="B Koodak" pitchFamily="2" charset="-78"/>
              </a:rPr>
              <a:t> </a:t>
            </a:r>
            <a:r>
              <a:rPr lang="fa-IR" sz="3600" b="1" dirty="0" smtClean="0">
                <a:cs typeface="B Koodak" pitchFamily="2" charset="-78"/>
              </a:rPr>
              <a:t> </a:t>
            </a:r>
            <a:r>
              <a:rPr lang="fa-IR" b="1" dirty="0" smtClean="0">
                <a:cs typeface="B Koodak" pitchFamily="2" charset="-78"/>
              </a:rPr>
              <a:t/>
            </a:r>
            <a:br>
              <a:rPr lang="fa-IR" b="1" dirty="0" smtClean="0">
                <a:cs typeface="B Koodak" pitchFamily="2" charset="-78"/>
              </a:rPr>
            </a:br>
            <a:r>
              <a:rPr lang="fa-IR" b="1" dirty="0" smtClean="0">
                <a:cs typeface="B Koodak" pitchFamily="2" charset="-78"/>
              </a:rPr>
              <a:t> </a:t>
            </a:r>
            <a:r>
              <a:rPr lang="fa-IR" b="1" dirty="0" smtClean="0"/>
              <a:t/>
            </a:r>
            <a:br>
              <a:rPr lang="fa-IR" b="1" dirty="0" smtClean="0"/>
            </a:br>
            <a:endParaRPr lang="fa-IR" dirty="0"/>
          </a:p>
        </p:txBody>
      </p:sp>
    </p:spTree>
  </p:cSld>
  <p:clrMapOvr>
    <a:masterClrMapping/>
  </p:clrMapOvr>
  <p:transition spd="slow">
    <p:dissolv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595958"/>
          </a:xfrm>
        </p:spPr>
        <p:txBody>
          <a:bodyPr>
            <a:noAutofit/>
          </a:bodyPr>
          <a:lstStyle/>
          <a:p>
            <a:pPr>
              <a:lnSpc>
                <a:spcPct val="150000"/>
              </a:lnSpc>
            </a:pPr>
            <a:r>
              <a:rPr lang="fa-IR" sz="3600" b="1" dirty="0" smtClean="0">
                <a:cs typeface="B Koodak" pitchFamily="2" charset="-78"/>
              </a:rPr>
              <a:t>56- </a:t>
            </a:r>
            <a:r>
              <a:rPr lang="fa-IR" sz="3600" b="1" dirty="0" smtClean="0">
                <a:cs typeface="B Koodak" pitchFamily="2" charset="-78"/>
              </a:rPr>
              <a:t>یَا مَنْ لَهُ الْمَثَلُ الْأَعْلَى یَا مَنْ لَهُ الصِّفَاتُ الْعُلْیَا یَا مَنْ لَهُ الْآخِرَةُ وَ الْأُولَى یَا مَنْ لَهُ الْجَنَّةُ الْمَأْوَى یَا مَنْ لَهُ الْآیَاتُ الْکُبْرَى یَا مَنْ لَهُ الْأَسْمَاءُ الْحُسْنَى یَا مَنْ لَهُ الْحُکْمُ وَ الْقَضَاءُ یَا مَنْ لَهُ الْهَوَاءُ وَ الْفَضَاءُ یَا مَنْ لَهُ الْعَرْشُ وَ الثَّرَى یَا مَنْ لَهُ السَّمَاوَاتُ الْعُلَى</a:t>
            </a:r>
            <a:br>
              <a:rPr lang="fa-IR" sz="3600" b="1" dirty="0" smtClean="0">
                <a:cs typeface="B Koodak" pitchFamily="2" charset="-78"/>
              </a:rPr>
            </a:br>
            <a:r>
              <a:rPr lang="fa-IR" sz="3600" b="1" dirty="0" smtClean="0">
                <a:cs typeface="B Koodak" pitchFamily="2" charset="-78"/>
              </a:rPr>
              <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524520"/>
          </a:xfrm>
        </p:spPr>
        <p:txBody>
          <a:bodyPr>
            <a:normAutofit/>
          </a:bodyPr>
          <a:lstStyle/>
          <a:p>
            <a:r>
              <a:rPr lang="fa-IR" sz="3600" b="1" dirty="0" smtClean="0">
                <a:cs typeface="B Koodak" pitchFamily="2" charset="-78"/>
              </a:rPr>
              <a:t>57- </a:t>
            </a:r>
            <a:r>
              <a:rPr lang="fa-IR" sz="3600" b="1" dirty="0" smtClean="0">
                <a:cs typeface="B Koodak" pitchFamily="2" charset="-78"/>
              </a:rPr>
              <a:t>اللَّهُمَّ إِنِّی أَسْأَلُکَ بِاسْمِکَ یَا عَفُوُّ یَا غَفُورُ یَا صَبُورُ یَا شَکُورُ یَا رَءُوفُ یَا عَطُوفُ یَا مَسْئُولُ یَا وَدُودُ یَا سُبُّوحُ یَا قُدُّوسُ</a:t>
            </a:r>
            <a:br>
              <a:rPr lang="fa-IR" sz="3600" b="1" dirty="0" smtClean="0">
                <a:cs typeface="B Koodak" pitchFamily="2" charset="-78"/>
              </a:rPr>
            </a:br>
            <a:r>
              <a:rPr lang="fa-IR" sz="3600" b="1" dirty="0" smtClean="0">
                <a:cs typeface="B Koodak" pitchFamily="2" charset="-78"/>
              </a:rPr>
              <a:t> </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7232"/>
            <a:ext cx="8229600" cy="5238768"/>
          </a:xfrm>
        </p:spPr>
        <p:txBody>
          <a:bodyPr>
            <a:noAutofit/>
          </a:bodyPr>
          <a:lstStyle/>
          <a:p>
            <a:pPr>
              <a:lnSpc>
                <a:spcPct val="150000"/>
              </a:lnSpc>
            </a:pPr>
            <a:r>
              <a:rPr lang="fa-IR" sz="3600" b="1" dirty="0" smtClean="0">
                <a:cs typeface="B Koodak" pitchFamily="2" charset="-78"/>
              </a:rPr>
              <a:t>58- </a:t>
            </a:r>
            <a:r>
              <a:rPr lang="fa-IR" sz="3600" b="1" dirty="0" smtClean="0">
                <a:cs typeface="B Koodak" pitchFamily="2" charset="-78"/>
              </a:rPr>
              <a:t>یَا مَنْ فِی السَّمَاءِ عَظَمَتُهُ یَا مَنْ فِی الْأَرْضِ آیَاتُهُ یَا مَنْ فِی کُلِّ شَیْ‏ءٍ دَلائِلُهُ یَا مَنْ فِی الْبِحَارِ عَجَائِبُهُ یَا مَنْ فِی الْجِبَالِ خَزَائِنُهُ یَا مَنْ یَبْدَأُ الْخَلْقَ ثُمَّ یُعِیدُهُ یَا مَنْ إِلَیْهِ یَرْجِعُ الْأَمْرُ کُلُّهُ یَا مَنْ أَظْهَرَ فِی کُلِّ شَیْ‏ءٍ لُطْفَهُ یَا مَنْ أَحْسَنَ کُلَّ شَیْ‏ءٍ خَلَقَهُ یَا مَنْ تَصَرَّفَ فِی الْخَلائِقِ قُدْرَتُهُ</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5738834"/>
          </a:xfrm>
        </p:spPr>
        <p:txBody>
          <a:bodyPr>
            <a:noAutofit/>
          </a:bodyPr>
          <a:lstStyle/>
          <a:p>
            <a:pPr>
              <a:lnSpc>
                <a:spcPct val="150000"/>
              </a:lnSpc>
              <a:buNone/>
            </a:pPr>
            <a:r>
              <a:rPr lang="fa-IR" sz="3600" b="1" dirty="0" smtClean="0">
                <a:cs typeface="B Koodak" pitchFamily="2" charset="-78"/>
              </a:rPr>
              <a:t/>
            </a:r>
            <a:br>
              <a:rPr lang="fa-IR" sz="3600" b="1" dirty="0" smtClean="0">
                <a:cs typeface="B Koodak" pitchFamily="2" charset="-78"/>
              </a:rPr>
            </a:br>
            <a:r>
              <a:rPr lang="fa-IR" sz="3600" b="1" dirty="0" smtClean="0">
                <a:cs typeface="B Koodak" pitchFamily="2" charset="-78"/>
              </a:rPr>
              <a:t>59- </a:t>
            </a:r>
            <a:r>
              <a:rPr lang="fa-IR" sz="3600" b="1" dirty="0" smtClean="0">
                <a:cs typeface="B Koodak" pitchFamily="2" charset="-78"/>
              </a:rPr>
              <a:t>یَا حَبِیبَ مَنْ لا حَبِیبَ لَهُ یَا طَبِیبَ مَنْ لا طَبِیبَ لَهُ یَا مُجِیبَ مَنْ لا مُجِیبَ لَهُ یَا شَفِیقَ مَنْ لا شَفِیقَ لَهُ یَا رَفِیقَ مَنْ لا رَفِیقَ لَهُ یَا مُغِیثَ مَنْ لا مُغِیثَ لَهُ یَا دَلِیلَ مَنْ لا دَلِیلَ لَهُ یَا أَنِیسَ مَنْ لا أَنِیسَ لَهُ یَا رَاحِمَ مَنْ لا رَاحِمَ لَهُ یَا صَاحِبَ مَنْ لا صَاحِبَ لَهُ</a:t>
            </a:r>
            <a:br>
              <a:rPr lang="fa-IR" sz="3600" b="1" dirty="0" smtClean="0">
                <a:cs typeface="B Koodak" pitchFamily="2" charset="-78"/>
              </a:rPr>
            </a:br>
            <a:r>
              <a:rPr lang="fa-IR" sz="3600" b="1" dirty="0" smtClean="0">
                <a:cs typeface="B Koodak" pitchFamily="2" charset="-78"/>
              </a:rPr>
              <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595958"/>
          </a:xfrm>
        </p:spPr>
        <p:txBody>
          <a:bodyPr>
            <a:normAutofit/>
          </a:bodyPr>
          <a:lstStyle/>
          <a:p>
            <a:pPr>
              <a:lnSpc>
                <a:spcPct val="150000"/>
              </a:lnSpc>
            </a:pPr>
            <a:r>
              <a:rPr lang="fa-IR" sz="3600" b="1" dirty="0" smtClean="0">
                <a:cs typeface="B Koodak" pitchFamily="2" charset="-78"/>
              </a:rPr>
              <a:t>60- </a:t>
            </a:r>
            <a:r>
              <a:rPr lang="fa-IR" sz="3600" b="1" dirty="0" smtClean="0">
                <a:cs typeface="B Koodak" pitchFamily="2" charset="-78"/>
              </a:rPr>
              <a:t>یَا کَافِیَ مَنِ اسْتَکْفَاهُ یَا هَادِیَ مَنِ اسْتَهْدَاهُ یَا کَالِیَ مَنِ اسْتَکْلاهُ یَا رَاعِیَ مَنِ اسْتَرْعَاهُ یَا شَافِیَ مَنِ اسْتَشْفَاهُ یَا قَاضِیَ مَنِ اسْتَقْضَاهُ یَا مُغْنِیَ مَنِ اسْتَغْنَاهُ یَا مُوفِیَ مَنِ اسْتَوْفَاهُ یَا مُقَوِّیَ مَنِ اسْتَقْوَاهُ یَا وَلِیَّ مَنِ اسْتَوْلاهُ</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7232"/>
            <a:ext cx="8229600" cy="5238768"/>
          </a:xfrm>
        </p:spPr>
        <p:txBody>
          <a:bodyPr>
            <a:normAutofit/>
          </a:bodyPr>
          <a:lstStyle/>
          <a:p>
            <a:pPr>
              <a:lnSpc>
                <a:spcPct val="150000"/>
              </a:lnSpc>
            </a:pPr>
            <a:r>
              <a:rPr lang="fa-IR" sz="3600" b="1" dirty="0" smtClean="0">
                <a:cs typeface="B Koodak" pitchFamily="2" charset="-78"/>
              </a:rPr>
              <a:t>61- </a:t>
            </a:r>
            <a:r>
              <a:rPr lang="fa-IR" sz="3600" b="1" dirty="0" smtClean="0">
                <a:cs typeface="B Koodak" pitchFamily="2" charset="-78"/>
              </a:rPr>
              <a:t>اللَّهُمَّ إِنِّی أَسْأَلُکَ بِاسْمِکَ یَا خَالِقُ یَا رَازِقُ یَا نَاطِقُ یَا صَادِقُ یَا فَالِقُ یَا فَارِقُ یَا فَاتِقُ یَا رَاتِقُ یَا سَابِقُ [فَائِقُ‏] یَا سَامِقُ</a:t>
            </a:r>
            <a:br>
              <a:rPr lang="fa-IR" sz="3600" b="1" dirty="0" smtClean="0">
                <a:cs typeface="B Koodak" pitchFamily="2" charset="-78"/>
              </a:rPr>
            </a:br>
            <a:r>
              <a:rPr lang="fa-IR" sz="3600" b="1" dirty="0" smtClean="0">
                <a:cs typeface="B Koodak" pitchFamily="2" charset="-78"/>
              </a:rPr>
              <a:t> </a:t>
            </a:r>
            <a:br>
              <a:rPr lang="fa-IR" sz="3600" b="1" dirty="0" smtClean="0">
                <a:cs typeface="B Koodak" pitchFamily="2" charset="-78"/>
              </a:rPr>
            </a:br>
            <a:r>
              <a:rPr lang="fa-IR" sz="3600" b="1" dirty="0" smtClean="0">
                <a:cs typeface="B Koodak" pitchFamily="2" charset="-78"/>
              </a:rPr>
              <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186766" cy="5721563"/>
          </a:xfrm>
        </p:spPr>
        <p:txBody>
          <a:bodyPr>
            <a:noAutofit/>
          </a:bodyPr>
          <a:lstStyle/>
          <a:p>
            <a:pPr lvl="2">
              <a:lnSpc>
                <a:spcPct val="150000"/>
              </a:lnSpc>
            </a:pPr>
            <a:r>
              <a:rPr lang="fa-IR" sz="3600" dirty="0" smtClean="0">
                <a:cs typeface="B Koodak" pitchFamily="2" charset="-78"/>
              </a:rPr>
              <a:t>62-یامن یقلب اللیل والنهار یامن جعل الظلمات والانوار یامن خلق الظل والحروریامنسخرالشمس والقمریامن قدرالخیروالشریامن خلق الموت والحیوهیامن له الخلق والامر یامن لم یتخذولاولدایامن لیس له شریک فی الملک یامن لم یکن له ولی دین من الذل</a:t>
            </a:r>
            <a:endParaRPr lang="fa-IR" sz="3600" dirty="0">
              <a:cs typeface="B Koodak" pitchFamily="2" charset="-78"/>
            </a:endParaRP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381644"/>
          </a:xfrm>
        </p:spPr>
        <p:txBody>
          <a:bodyPr>
            <a:noAutofit/>
          </a:bodyPr>
          <a:lstStyle/>
          <a:p>
            <a:pPr>
              <a:lnSpc>
                <a:spcPct val="150000"/>
              </a:lnSpc>
            </a:pPr>
            <a:r>
              <a:rPr lang="fa-IR" sz="3600" b="1" dirty="0" smtClean="0">
                <a:cs typeface="B Koodak" pitchFamily="2" charset="-78"/>
              </a:rPr>
              <a:t>63- </a:t>
            </a:r>
            <a:r>
              <a:rPr lang="fa-IR" sz="3600" b="1" dirty="0" smtClean="0">
                <a:cs typeface="B Koodak" pitchFamily="2" charset="-78"/>
              </a:rPr>
              <a:t>یَا مَنْ یَعْلَمُ مُرَادَ الْمُرِیدِینَ یَا مَنْ یَعْلَمُ ضَمِیرَ الصَّامِتِینَ یَا مَنْ یَسْمَعُ أَنِینَ الْوَاهِنِینَ یَا مَنْ یَرَى بُکَاءَ الْخَائِفِینَ یَا مَنْ یَمْلِکُ حَوَائِجَ السَّائِلِینَ یَا مَنْ یَقْبَلُ عُذْرَ التَّائِبِینَ یَا مَنْ لا یُصْلِحُ عَمَلَ الْمُفْسِدِینَ یَا مَنْ لا یُضِیعُ أَجْرَ الْمُحْسِنِینَ یَا مَنْ لا یَبْعُدُ عَنْ قُلُوبِ الْعَارِفِینَ یَا أَجْوَدَ الْأَجْوَدِینَ</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0108"/>
            <a:ext cx="8229600" cy="5095892"/>
          </a:xfrm>
        </p:spPr>
        <p:txBody>
          <a:bodyPr>
            <a:normAutofit/>
          </a:bodyPr>
          <a:lstStyle/>
          <a:p>
            <a:pPr>
              <a:lnSpc>
                <a:spcPct val="150000"/>
              </a:lnSpc>
            </a:pPr>
            <a:r>
              <a:rPr lang="fa-IR" sz="3600" b="1" dirty="0" smtClean="0">
                <a:cs typeface="B Koodak" pitchFamily="2" charset="-78"/>
              </a:rPr>
              <a:t>64- </a:t>
            </a:r>
            <a:r>
              <a:rPr lang="fa-IR" sz="3600" b="1" dirty="0" smtClean="0">
                <a:cs typeface="B Koodak" pitchFamily="2" charset="-78"/>
              </a:rPr>
              <a:t>یَا دَائِمَ الْبَقَاءِ یَا سَامِعَ الدُّعَاءِ یَا وَاسِعَ الْعَطَاءِ یَا غَافِرَ الْخَطَاءِ یَا بَدِیعَ السَّمَاءِ یَا حَسَنَ الْبَلاءِ یَا جَمِیلَ الثَّنَاءِ یَا قَدِیمَ السَّنَاءِ یَا کَثِیرَ الْوَفَاءِ یَا شَرِیفَ الْجَزَاءِ</a:t>
            </a:r>
            <a:br>
              <a:rPr lang="fa-IR" sz="3600" b="1" dirty="0" smtClean="0">
                <a:cs typeface="B Koodak" pitchFamily="2" charset="-78"/>
              </a:rPr>
            </a:br>
            <a:r>
              <a:rPr lang="fa-IR" sz="3600" b="1" dirty="0" smtClean="0">
                <a:cs typeface="B Koodak" pitchFamily="2" charset="-78"/>
              </a:rPr>
              <a:t/>
            </a:r>
            <a:br>
              <a:rPr lang="fa-IR" sz="3600" b="1" dirty="0" smtClean="0">
                <a:cs typeface="B Koodak" pitchFamily="2" charset="-78"/>
              </a:rPr>
            </a:br>
            <a:endParaRPr lang="fa-IR" sz="3600" dirty="0">
              <a:cs typeface="B Koodak" pitchFamily="2" charset="-78"/>
            </a:endParaRPr>
          </a:p>
        </p:txBody>
      </p:sp>
    </p:spTree>
  </p:cSld>
  <p:clrMapOvr>
    <a:masterClrMapping/>
  </p:clrMapOvr>
  <p:transition spd="slow">
    <p:dissolv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329642" cy="5364373"/>
          </a:xfrm>
        </p:spPr>
        <p:txBody>
          <a:bodyPr>
            <a:normAutofit/>
          </a:bodyPr>
          <a:lstStyle/>
          <a:p>
            <a:pPr>
              <a:lnSpc>
                <a:spcPct val="150000"/>
              </a:lnSpc>
            </a:pPr>
            <a:r>
              <a:rPr lang="fa-IR" sz="3600" dirty="0" smtClean="0">
                <a:cs typeface="B Koodak" pitchFamily="2" charset="-78"/>
              </a:rPr>
              <a:t>65-اللهم انی اسئلک باسمک یاستاریاغفار یاقهاریاجبار یاصباریا باریا مختاریا فتاح یا نفاخ یامرتاح</a:t>
            </a:r>
            <a:endParaRPr lang="fa-IR" sz="3600" dirty="0">
              <a:cs typeface="B Koodak" pitchFamily="2" charset="-78"/>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595958"/>
          </a:xfrm>
        </p:spPr>
        <p:txBody>
          <a:bodyPr/>
          <a:lstStyle/>
          <a:p>
            <a:pPr>
              <a:lnSpc>
                <a:spcPct val="150000"/>
              </a:lnSpc>
            </a:pPr>
            <a:r>
              <a:rPr lang="fa-IR" sz="3600" b="1" dirty="0" smtClean="0">
                <a:cs typeface="B Koodak" pitchFamily="2" charset="-78"/>
              </a:rPr>
              <a:t>3- یَا خَیْرَ الْغَافِرِینَ یَا خَیْرَ الْفَاتِحِینَ یَا خَیْرَ النَّاصِرِینَ یَا خَیْرَ الْحَاکِمِینَ یَا خَیْرَ الرَّازِقِینَ یَا خَیْرَ الْوَارِثِینَ یَا خَیْرَ الْحَامِدِینَ یَا خَیْرَ الذَّاکِرِینَ یَا خَیْرَ الْمُنْزِلِینَ یَا خَیْرَ الْمُحْسِنِینَ</a:t>
            </a:r>
            <a:r>
              <a:rPr lang="fa-IR" b="1" dirty="0" smtClean="0">
                <a:cs typeface="B Koodak" pitchFamily="2" charset="-78"/>
              </a:rPr>
              <a:t/>
            </a:r>
            <a:br>
              <a:rPr lang="fa-IR" b="1" dirty="0" smtClean="0">
                <a:cs typeface="B Koodak" pitchFamily="2" charset="-78"/>
              </a:rPr>
            </a:br>
            <a:r>
              <a:rPr lang="fa-IR" b="1" dirty="0" smtClean="0"/>
              <a:t/>
            </a:r>
            <a:br>
              <a:rPr lang="fa-IR" b="1" dirty="0" smtClean="0"/>
            </a:br>
            <a:endParaRPr lang="fa-IR" dirty="0"/>
          </a:p>
        </p:txBody>
      </p:sp>
    </p:spTree>
  </p:cSld>
  <p:clrMapOvr>
    <a:masterClrMapping/>
  </p:clrMapOvr>
  <p:transition spd="slow">
    <p:wipe dir="d"/>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229600" cy="5310206"/>
          </a:xfrm>
        </p:spPr>
        <p:txBody>
          <a:bodyPr>
            <a:normAutofit/>
          </a:bodyPr>
          <a:lstStyle/>
          <a:p>
            <a:pPr>
              <a:lnSpc>
                <a:spcPct val="150000"/>
              </a:lnSpc>
            </a:pPr>
            <a:r>
              <a:rPr lang="fa-IR" sz="3600" b="1" dirty="0" smtClean="0">
                <a:cs typeface="B Koodak" pitchFamily="2" charset="-78"/>
              </a:rPr>
              <a:t>66- </a:t>
            </a:r>
            <a:r>
              <a:rPr lang="fa-IR" sz="3600" b="1" dirty="0" smtClean="0">
                <a:cs typeface="B Koodak" pitchFamily="2" charset="-78"/>
              </a:rPr>
              <a:t>یَا مَنْ خَلَقَنِی وَ سَوَّانِی یَا مَنْ رَزَقَنِی وَ رَبَّانِی یَا مَنْ أَطْعَمَنِی وَ سَقَانِی یَا مَنْ قَرَّبَنِی وَ أَدْنَانِی یَا مَنْ عَصَمَنِی وَ کَفَانِی یَا مَنْ حَفِظَنِی وَ کَلانِی یَا مَنْ أَعَزَّنِی وَ أَغْنَانِی یَا مَنْ وَفَّقَنِی وَ هَدَانِی یَا مَنْ آنَسَنِی وَ آوَانِی یَا مَنْ أَمَاتَنِی وَ أَحْیَانِی</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453082"/>
          </a:xfrm>
        </p:spPr>
        <p:txBody>
          <a:bodyPr>
            <a:noAutofit/>
          </a:bodyPr>
          <a:lstStyle/>
          <a:p>
            <a:pPr>
              <a:lnSpc>
                <a:spcPct val="150000"/>
              </a:lnSpc>
            </a:pPr>
            <a:r>
              <a:rPr lang="fa-IR" sz="3600" b="1" dirty="0" smtClean="0">
                <a:cs typeface="B Koodak" pitchFamily="2" charset="-78"/>
              </a:rPr>
              <a:t>67- </a:t>
            </a:r>
            <a:r>
              <a:rPr lang="fa-IR" sz="3600" b="1" dirty="0" smtClean="0">
                <a:cs typeface="B Koodak" pitchFamily="2" charset="-78"/>
              </a:rPr>
              <a:t>یَا مَنْ یُحِقُّ الْحَقَّ بِکَلِمَاتِهِ یَا مَنْ یَقْبَلُ التَّوْبَةَ عَنْ عِبَادِهِ یَا مَنْ یَحُولُ بَیْنَ الْمَرْءِ وَ قَلْبِهِ یَا مَنْ لا تَنْفَعُ الشَّفَاعَةُ إِلا بِإِذْنِهِ یَا مَنْ هُوَ أَعْلَمُ بِمَنْ ضَلَّ عَنْ سَبِیلِهِ یَا مَنْ لا مُعَقِّبَ لِحُکْمِهِ یَا مَنْ لا رَادَّ لِقَضَائِهِ یَا مَنِ انْقَادَ کُلُّ شَیْ‏ءٍ لِأَمْرِهِ یَا مَنِ السَّمَاوَاتُ مَطْوِیَّاتٌ بِیَمِینِهِ یَا مَنْ یُرْسِلُ الرِّیَاحَ بُشْرا بَیْنَ یَدَیْ رَحْمَتِهِ</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381644"/>
          </a:xfrm>
        </p:spPr>
        <p:txBody>
          <a:bodyPr>
            <a:noAutofit/>
          </a:bodyPr>
          <a:lstStyle/>
          <a:p>
            <a:pPr>
              <a:lnSpc>
                <a:spcPct val="150000"/>
              </a:lnSpc>
            </a:pPr>
            <a:r>
              <a:rPr lang="fa-IR" sz="3600" b="1" dirty="0" smtClean="0">
                <a:cs typeface="B Koodak" pitchFamily="2" charset="-78"/>
              </a:rPr>
              <a:t>68- </a:t>
            </a:r>
            <a:r>
              <a:rPr lang="fa-IR" sz="3600" b="1" dirty="0" smtClean="0">
                <a:cs typeface="B Koodak" pitchFamily="2" charset="-78"/>
              </a:rPr>
              <a:t>یَا مَنْ جَعَلَ الْأَرْضَ مِهَادا یَا مَنْ جَعَلَ الْجِبَالَ أَوْتَادا یَا مَنْ جَعَلَ الشَّمْسَ سِرَاجا یَا مَنْ جَعَلَ الْقَمَرَ نُورا یَا مَنْ جَعَلَ اللَّیْلَ لِبَاسا یَا مَنْ جَعَلَ النَّهَارَ مَعَاشا یَا مَنْ جَعَلَ النَّوْمَ سُبَاتا یَا مَنْ جَعَلَ السَّمَاءَ بِنَاءً یَا مَنْ جَعَلَ الْأَشْیَاءَ أَزْوَاجا یَا مَنْ جَعَلَ النَّارَ مِرْصَادا</a:t>
            </a:r>
            <a:br>
              <a:rPr lang="fa-IR" sz="3600" b="1" dirty="0" smtClean="0">
                <a:cs typeface="B Koodak" pitchFamily="2" charset="-78"/>
              </a:rPr>
            </a:br>
            <a:r>
              <a:rPr lang="fa-IR" sz="3600" b="1" dirty="0" smtClean="0">
                <a:cs typeface="B Koodak" pitchFamily="2" charset="-78"/>
              </a:rPr>
              <a:t> </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667396"/>
          </a:xfrm>
        </p:spPr>
        <p:txBody>
          <a:bodyPr>
            <a:normAutofit/>
          </a:bodyPr>
          <a:lstStyle/>
          <a:p>
            <a:r>
              <a:rPr lang="fa-IR" sz="3600" b="1" dirty="0" smtClean="0">
                <a:cs typeface="B Koodak" pitchFamily="2" charset="-78"/>
              </a:rPr>
              <a:t>69- </a:t>
            </a:r>
            <a:r>
              <a:rPr lang="fa-IR" sz="3600" b="1" dirty="0" smtClean="0">
                <a:cs typeface="B Koodak" pitchFamily="2" charset="-78"/>
              </a:rPr>
              <a:t>اللَّهُمَّ إِنِّی أَسْأَلُکَ بِاسْمِکَ یَا سَمِیعُ یَا شَفِیعُ یَا رَفِیعُ یَا مَنِیعُ یَا سَرِیعُ یَا بَدِیعُ یَا کَبِیرُ یَا قَدِیرُ یَا خَبِیرُ [مُنِیرُ] یَا مُجِیرُ</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381644"/>
          </a:xfrm>
        </p:spPr>
        <p:txBody>
          <a:bodyPr>
            <a:noAutofit/>
          </a:bodyPr>
          <a:lstStyle/>
          <a:p>
            <a:pPr>
              <a:lnSpc>
                <a:spcPct val="150000"/>
              </a:lnSpc>
            </a:pPr>
            <a:r>
              <a:rPr lang="fa-IR" sz="3600" b="1" dirty="0" smtClean="0">
                <a:cs typeface="B Koodak" pitchFamily="2" charset="-78"/>
              </a:rPr>
              <a:t>70-یَا </a:t>
            </a:r>
            <a:r>
              <a:rPr lang="fa-IR" sz="3600" b="1" dirty="0" smtClean="0">
                <a:cs typeface="B Koodak" pitchFamily="2" charset="-78"/>
              </a:rPr>
              <a:t>حَیّا قَبْلَ کُلِّ حَیٍّ یَا حَیّا بَعْدَ کُلِّ حَیٍّ یَا حَیُّ الَّذِی لَیْسَ کَمِثْلِهِ حَیٌّ یَا حَیُّ الَّذِی لا یُشَارِکُهُ حَیٌّ یَا حَیُّ الَّذِی لا یَحْتَاجُ إِلَى حَیٍّ یَا حَیُّ الَّذِی یُمِیتُ کُلَّ حَیٍّ یَا حَیُّ الَّذِی یَرْزُقُ کُلَّ حَیٍّ یَا حَیّا لَمْ یَرِثِ الْحَیَاةَ مِنْ حَیٍّ یَا حَیُّ الَّذِی یُحْیِی الْمَوْتَى یَا حَیُّ یَا قَیُّومُ لا تَأْخُذُهُ سِنَةٌ وَ لا نَوْمٌ</a:t>
            </a:r>
            <a:br>
              <a:rPr lang="fa-IR" sz="3600" b="1" dirty="0" smtClean="0">
                <a:cs typeface="B Koodak" pitchFamily="2" charset="-78"/>
              </a:rPr>
            </a:br>
            <a:r>
              <a:rPr lang="fa-IR" sz="3600" b="1" dirty="0" smtClean="0">
                <a:cs typeface="B Koodak" pitchFamily="2" charset="-78"/>
              </a:rPr>
              <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381644"/>
          </a:xfrm>
        </p:spPr>
        <p:txBody>
          <a:bodyPr>
            <a:noAutofit/>
          </a:bodyPr>
          <a:lstStyle/>
          <a:p>
            <a:pPr>
              <a:lnSpc>
                <a:spcPct val="150000"/>
              </a:lnSpc>
            </a:pPr>
            <a:r>
              <a:rPr lang="fa-IR" sz="3600" b="1" dirty="0" smtClean="0">
                <a:cs typeface="B Koodak" pitchFamily="2" charset="-78"/>
              </a:rPr>
              <a:t>71- </a:t>
            </a:r>
            <a:r>
              <a:rPr lang="fa-IR" sz="3600" b="1" dirty="0" smtClean="0">
                <a:cs typeface="B Koodak" pitchFamily="2" charset="-78"/>
              </a:rPr>
              <a:t>یَا مَنْ لَهُ ذِکْرٌ لا یُنْسَى یَا مَنْ لَهُ نُورٌ لا یُطْفَى یَا مَنْ لَهُ نِعَمٌ لا تُعَدُّ یَا مَنْ لَهُ مُلْکٌ لا یَزُولُ یَا مَنْ لَهُ ثَنَاءٌ لا یُحْصَى یَا مَنْ لَهُ جَلالٌ لا یُکَیَّفُ یَا مَنْ لَهُ کَمَالٌ لا یُدْرَکُ یَا مَنْ لَهُ قَضَاءٌ لا یُرَدُّ یَا مَنْ لَهُ صِفَاتٌ لا تُبَدَّلُ یَا مَنْ لَهُ نُعُوتٌ لا تُغَیَّرُ</a:t>
            </a:r>
            <a:br>
              <a:rPr lang="fa-IR" sz="3600" b="1" dirty="0" smtClean="0">
                <a:cs typeface="B Koodak" pitchFamily="2" charset="-78"/>
              </a:rPr>
            </a:br>
            <a:r>
              <a:rPr lang="fa-IR" sz="3600" b="1" dirty="0" smtClean="0">
                <a:cs typeface="B Koodak" pitchFamily="2" charset="-78"/>
              </a:rPr>
              <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381644"/>
          </a:xfrm>
        </p:spPr>
        <p:txBody>
          <a:bodyPr>
            <a:normAutofit/>
          </a:bodyPr>
          <a:lstStyle/>
          <a:p>
            <a:r>
              <a:rPr lang="fa-IR" sz="3600" b="1" dirty="0" smtClean="0">
                <a:cs typeface="B Koodak" pitchFamily="2" charset="-78"/>
              </a:rPr>
              <a:t>72- </a:t>
            </a:r>
            <a:r>
              <a:rPr lang="fa-IR" sz="3600" b="1" dirty="0" smtClean="0">
                <a:cs typeface="B Koodak" pitchFamily="2" charset="-78"/>
              </a:rPr>
              <a:t>یَا رَبَّ الْعَالَمِینَ یَا مَالِکَ یَوْمِ الدِّینِ یَا غَایَةَ الطَّالِبِینَ یَا ظَهْرَ اللاجِینَ یَا مُدْرِکَ الْهَارِبِینَ یَا مَنْ یُحِبُّ الصَّابِرِینَ یَا مَنْ یُحِبُّ التَّوَّابِینَ یَا مَنْ یُحِبُّ الْمُتَطَهِّرِینَ یَا مَنْ یُحِبُّ الْمُحْسِنِینَ یَا مَنْ هُوَ أَعْلَمُ بِالْمُهْتَدِینَ</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571480"/>
            <a:ext cx="8229600" cy="5500694"/>
          </a:xfrm>
        </p:spPr>
        <p:txBody>
          <a:bodyPr>
            <a:normAutofit/>
          </a:bodyPr>
          <a:lstStyle/>
          <a:p>
            <a:pPr>
              <a:lnSpc>
                <a:spcPct val="150000"/>
              </a:lnSpc>
            </a:pPr>
            <a:r>
              <a:rPr lang="fa-IR" sz="3600" b="1" dirty="0" smtClean="0">
                <a:cs typeface="B Koodak" pitchFamily="2" charset="-78"/>
              </a:rPr>
              <a:t>73- </a:t>
            </a:r>
            <a:r>
              <a:rPr lang="fa-IR" sz="3600" b="1" dirty="0" smtClean="0">
                <a:cs typeface="B Koodak" pitchFamily="2" charset="-78"/>
              </a:rPr>
              <a:t>اللَّهُمَّ إِنِّی أَسْأَلُکَ بِاسْمِکَ یَا شَفِیقُ یَا رَفِیقُ یَا حَفِیظُ یَا مُحِیطُ یَا مُقِیتُ یَا مُغِیثُ یَا مُعِزُّ یَا مُذِلُّ یَا مُبْدِئُ یَا مُعِیدُ</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381644"/>
          </a:xfrm>
        </p:spPr>
        <p:txBody>
          <a:bodyPr/>
          <a:lstStyle/>
          <a:p>
            <a:pPr>
              <a:lnSpc>
                <a:spcPct val="150000"/>
              </a:lnSpc>
            </a:pPr>
            <a:r>
              <a:rPr lang="fa-IR" sz="3600" b="1" dirty="0" smtClean="0">
                <a:cs typeface="B Koodak" pitchFamily="2" charset="-78"/>
              </a:rPr>
              <a:t>74- </a:t>
            </a:r>
            <a:r>
              <a:rPr lang="fa-IR" sz="3600" b="1" dirty="0" smtClean="0">
                <a:cs typeface="B Koodak" pitchFamily="2" charset="-78"/>
              </a:rPr>
              <a:t>یَا مَنْ هُوَ أَحَدٌ بِلا ضِدٍّ یَا مَنْ هُوَ فَرْدٌ بِلا نِدٍّ یَا مَنْ هُوَ صَمَدٌ بِلا عَیْبٍ یَا مَنْ هُوَ وِتْرٌ بِلا کَیْفٍ یَا مَنْ هُوَ قَاضٍ بِلا حَیْفٍ یَا مَنْ هُوَ رَبٌّ بِلا وَزِیرٍ یَا مَنْ هُوَ عَزِیزٌ بِلا ذُلٍّ یَا مَنْ هُوَ غَنِیٌّ بِلا فَقْرٍ یَا مَنْ هُوَ مَلِکٌ بِلا عَزْلٍ یَا مَنْ هُوَ مَوْصُوفٌ بِلا شَبِیهٍ</a:t>
            </a:r>
            <a:br>
              <a:rPr lang="fa-IR" sz="3600" b="1" dirty="0" smtClean="0">
                <a:cs typeface="B Koodak" pitchFamily="2" charset="-78"/>
              </a:rPr>
            </a:br>
            <a:endParaRPr lang="fa-IR" sz="3600" b="1" dirty="0" smtClean="0">
              <a:cs typeface="B Koodak" pitchFamily="2" charset="-78"/>
            </a:endParaRPr>
          </a:p>
          <a:p>
            <a:endParaRPr lang="fa-IR" dirty="0"/>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381644"/>
          </a:xfrm>
        </p:spPr>
        <p:txBody>
          <a:bodyPr>
            <a:noAutofit/>
          </a:bodyPr>
          <a:lstStyle/>
          <a:p>
            <a:pPr>
              <a:lnSpc>
                <a:spcPct val="150000"/>
              </a:lnSpc>
            </a:pPr>
            <a:r>
              <a:rPr lang="fa-IR" sz="3600" b="1" dirty="0" smtClean="0">
                <a:cs typeface="B Koodak" pitchFamily="2" charset="-78"/>
              </a:rPr>
              <a:t>-75 </a:t>
            </a:r>
            <a:r>
              <a:rPr lang="fa-IR" sz="3600" b="1" dirty="0" smtClean="0">
                <a:cs typeface="B Koodak" pitchFamily="2" charset="-78"/>
              </a:rPr>
              <a:t>یَا مَنْ ذِکْرُهُ شَرَفٌ لِلذَّاکِرِینَ یَا مَنْ شُکْرُهُ فَوْزٌ لِلشَّاکِرِینَ یَا مَنْ حَمْدُهُ عِزٌّ لِلْحَامِدِینَ یَا مَنْ طَاعَتُهُ نَجَاةٌ لِلْمُطِیعِینَ یَا مَنْ بَابُهُ مَفْتُوحٌ لِلطَّالِبِینَ یَا مَنْ سَبِیلُهُ وَاضِحٌ لِلْمُنِیبِینَ یَا مَنْ آیَاتُهُ بُرْهَانٌ لِلنَّاظِرِینَ یَا مَنْ کِتَابُهُ تَذْکِرَةٌ لِلْمُتَّقِینَ یَا مَنْ رِزْقُهُ عُمُومٌ لِلطَّائِعِینَ وَ الْعَاصِینَ یَا مَنْ رَحْمَتُهُ قَرِیبٌ مِنَ الْمُحْسِنِینَ</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524520"/>
          </a:xfrm>
        </p:spPr>
        <p:txBody>
          <a:bodyPr>
            <a:normAutofit fontScale="92500"/>
          </a:bodyPr>
          <a:lstStyle/>
          <a:p>
            <a:pPr lvl="1">
              <a:lnSpc>
                <a:spcPct val="170000"/>
              </a:lnSpc>
            </a:pPr>
            <a:r>
              <a:rPr lang="fa-IR" sz="3600" b="1" dirty="0" smtClean="0">
                <a:cs typeface="B Koodak" pitchFamily="2" charset="-78"/>
              </a:rPr>
              <a:t>4- یَا مَنْ لَهُ الْعِزَّةُ وَ الْجَمَالُ یَا مَنْ لَهُ الْقُدْرَةُ وَ الْکَمَالُ یَا مَنْ لَهُ الْمُلْکُ وَ الْجَلالُ یَا مَنْ هُوَ الْکَبِیرُ الْمُتَعَالِ یَا مُنْشِئَ السَّحَابِ الثِّقَالِ یَا مَنْ هُوَ شَدِیدُ الْمِحَالِ یَا مَنْ هُوَ سَرِیعُ الْحِسَابِ یَا مَنْ هُوَ شَدِیدُ الْعِقَابِ یَا مَنْ عِنْدَهُ حُسْنُ الثَّوَابِ یَا مَنْ عِنْدَهُ أَمُّ الْکِتَابِ </a:t>
            </a:r>
            <a:r>
              <a:rPr lang="fa-IR" b="1" dirty="0" smtClean="0">
                <a:cs typeface="B Koodak" pitchFamily="2" charset="-78"/>
              </a:rPr>
              <a:t/>
            </a:r>
            <a:br>
              <a:rPr lang="fa-IR" b="1" dirty="0" smtClean="0">
                <a:cs typeface="B Koodak" pitchFamily="2" charset="-78"/>
              </a:rPr>
            </a:br>
            <a:endParaRPr lang="fa-IR" dirty="0">
              <a:cs typeface="B Koodak" pitchFamily="2" charset="-78"/>
            </a:endParaRPr>
          </a:p>
        </p:txBody>
      </p:sp>
    </p:spTree>
  </p:cSld>
  <p:clrMapOvr>
    <a:masterClrMapping/>
  </p:clrMapOvr>
  <p:transition spd="slow">
    <p:wip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453082"/>
          </a:xfrm>
        </p:spPr>
        <p:txBody>
          <a:bodyPr>
            <a:normAutofit/>
          </a:bodyPr>
          <a:lstStyle/>
          <a:p>
            <a:pPr>
              <a:lnSpc>
                <a:spcPct val="150000"/>
              </a:lnSpc>
            </a:pPr>
            <a:r>
              <a:rPr lang="fa-IR" sz="3600" b="1" dirty="0" smtClean="0">
                <a:cs typeface="B Koodak" pitchFamily="2" charset="-78"/>
              </a:rPr>
              <a:t>76- </a:t>
            </a:r>
            <a:r>
              <a:rPr lang="fa-IR" sz="3600" b="1" dirty="0" smtClean="0">
                <a:cs typeface="B Koodak" pitchFamily="2" charset="-78"/>
              </a:rPr>
              <a:t>یَا مَنْ تَبَارَکَ اسْمُهُ یَا مَنْ تَعَالَى جَدُّهُ یَا مَنْ لا إِلَهَ غَیْرُهُ یَا مَنْ جَلَّ ثَنَاؤُهُ یَا مَنْ تَقَدَّسَتْ أَسْمَاؤُهُ یَا مَنْ یَدُومُ بَقَاؤُهُ یَا مَنِ الْعَظَمَةُ بَهَاؤُهُ یَا مَنِ الْکِبْرِیَاءُ رِدَاؤُهُ یَا مَنْ لا تُحْصَى آلاؤُهُ یَا مَنْ لا تُعَدُّ نَعْمَاؤُهُ</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381644"/>
          </a:xfrm>
        </p:spPr>
        <p:txBody>
          <a:bodyPr>
            <a:normAutofit/>
          </a:bodyPr>
          <a:lstStyle/>
          <a:p>
            <a:pPr>
              <a:lnSpc>
                <a:spcPct val="150000"/>
              </a:lnSpc>
            </a:pPr>
            <a:r>
              <a:rPr lang="fa-IR" sz="3600" b="1" dirty="0" smtClean="0">
                <a:cs typeface="B Koodak" pitchFamily="2" charset="-78"/>
              </a:rPr>
              <a:t>77- </a:t>
            </a:r>
            <a:r>
              <a:rPr lang="fa-IR" sz="3600" b="1" dirty="0" smtClean="0">
                <a:cs typeface="B Koodak" pitchFamily="2" charset="-78"/>
              </a:rPr>
              <a:t>اللَّهُمَّ إِنِّی أَسْأَلُکَ بِاسْمِکَ یَا مُعِینُ یَا أَمِینُ یَا مُبِینُ یَا مَتِینُ یَا مَکِینُ یَا رَشِیدُ یَا حَمِیدُ یَا مَجِیدُ یَا شَدِیدُ یَا شَهِیدُ</a:t>
            </a:r>
            <a:br>
              <a:rPr lang="fa-IR" sz="3600" b="1" dirty="0" smtClean="0">
                <a:cs typeface="B Koodak" pitchFamily="2" charset="-78"/>
              </a:rPr>
            </a:br>
            <a:r>
              <a:rPr lang="fa-IR" sz="3600" b="1" dirty="0" smtClean="0">
                <a:cs typeface="B Koodak" pitchFamily="2" charset="-78"/>
              </a:rPr>
              <a:t/>
            </a:r>
            <a:br>
              <a:rPr lang="fa-IR" sz="3600" b="1" dirty="0" smtClean="0">
                <a:cs typeface="B Koodak" pitchFamily="2" charset="-78"/>
              </a:rPr>
            </a:br>
            <a:r>
              <a:rPr lang="fa-IR" sz="3600" b="1" dirty="0" smtClean="0">
                <a:cs typeface="B Koodak" pitchFamily="2" charset="-78"/>
              </a:rPr>
              <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453082"/>
          </a:xfrm>
        </p:spPr>
        <p:txBody>
          <a:bodyPr>
            <a:normAutofit/>
          </a:bodyPr>
          <a:lstStyle/>
          <a:p>
            <a:pPr>
              <a:lnSpc>
                <a:spcPct val="150000"/>
              </a:lnSpc>
            </a:pPr>
            <a:r>
              <a:rPr lang="fa-IR" sz="3600" b="1" dirty="0" smtClean="0">
                <a:cs typeface="B Koodak" pitchFamily="2" charset="-78"/>
              </a:rPr>
              <a:t>78- </a:t>
            </a:r>
            <a:r>
              <a:rPr lang="fa-IR" sz="3600" b="1" dirty="0" smtClean="0">
                <a:cs typeface="B Koodak" pitchFamily="2" charset="-78"/>
              </a:rPr>
              <a:t>یَا ذَا الْعَرْشِ الْمَجِیدِ یَا ذَا الْقَوْلِ السَّدِیدِ یَا ذَا الْفِعْلِ الرَّشِیدِ یَا ذَا الْبَطْشِ الشَّدِیدِ یَا ذَا الْوَعْدِ وَ الْوَعِیدِ یَا مَنْ هُوَ الْوَلِیُّ الْحَمِیدُ یَا مَنْ هُوَ فَعَّالٌ لِمَا یُرِیدُ یَا مَنْ هُوَ قَرِیبٌ غَیْرُ بَعِیدٍ یَا مَنْ هُوَ عَلَى کُلِّ شَیْ‏ءٍ شَهِیدٌ یَا مَنْ هُوَ لَیْسَ بِظَلامٍ لِلْعَبِیدِ</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381644"/>
          </a:xfrm>
        </p:spPr>
        <p:txBody>
          <a:bodyPr>
            <a:noAutofit/>
          </a:bodyPr>
          <a:lstStyle/>
          <a:p>
            <a:pPr>
              <a:lnSpc>
                <a:spcPct val="150000"/>
              </a:lnSpc>
            </a:pPr>
            <a:r>
              <a:rPr lang="fa-IR" sz="3600" b="1" dirty="0" smtClean="0">
                <a:cs typeface="B Koodak" pitchFamily="2" charset="-78"/>
              </a:rPr>
              <a:t>-79 </a:t>
            </a:r>
            <a:r>
              <a:rPr lang="fa-IR" sz="3600" b="1" dirty="0" smtClean="0">
                <a:cs typeface="B Koodak" pitchFamily="2" charset="-78"/>
              </a:rPr>
              <a:t>یَا مَنْ لا شَرِیکَ لَهُ وَ لا وَزِیرَ یَا مَنْ لا شَبِیهَ [شِبْهَ‏] لَهُ وَ لا نَظِیرَ یَا خَالِقَ الشَّمْسِ وَ الْقَمَرِ الْمُنِیرِ یَا مُغْنِیَ الْبَائِسِ الْفَقِیرِ یَا رَازِقَ الطِّفْلِ الصَّغِیرِ یَا رَاحِمَ الشَّیْخِ الْکَبِیرِ یَا جَابِرَ الْعَظْمِ الْکَسِیرِ یَا عِصْمَةَ الْخَائِفِ الْمُسْتَجِیرِ یَا مَنْ هُوَ بِعِبَادِهِ خَبِیرٌ بَصِیرٌ یَا مَنْ هُوَ عَلَى کُلِّ شَیْ‏ءٍ قَدِیرٌ</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381644"/>
          </a:xfrm>
        </p:spPr>
        <p:txBody>
          <a:bodyPr>
            <a:normAutofit/>
          </a:bodyPr>
          <a:lstStyle/>
          <a:p>
            <a:pPr>
              <a:lnSpc>
                <a:spcPct val="150000"/>
              </a:lnSpc>
            </a:pPr>
            <a:r>
              <a:rPr lang="fa-IR" sz="3600" b="1" dirty="0" smtClean="0">
                <a:cs typeface="B Koodak" pitchFamily="2" charset="-78"/>
              </a:rPr>
              <a:t>80- </a:t>
            </a:r>
            <a:r>
              <a:rPr lang="fa-IR" sz="3600" b="1" dirty="0" smtClean="0">
                <a:cs typeface="B Koodak" pitchFamily="2" charset="-78"/>
              </a:rPr>
              <a:t>یَا ذَا الْجُودِ وَ النِّعَمِ یَا ذَا الْفَضْلِ وَ الْکَرَمِ یَا خَالِقَ اللَّوْحِ وَ الْقَلَمِ یَا بَارِئَ الذَّرِّ وَ النَّسَمِ یَا ذَا الْبَأْسِ وَ النِّقَمِ یَا مُلْهِمَ الْعَرَبِ وَ الْعَجَمِ یَا کَاشِفَ الضُّرِّ وَ الْأَلَمِ یَا عَالِمَ السِّرِّ وَ الْهِمَمِ یَا رَبَّ الْبَیْتِ وَ الْحَرَمِ یَا مَنْ خَلَقَ الْأَشْیَاءَ مِنَ الْعَدَمِ</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571480"/>
            <a:ext cx="8229600" cy="5500694"/>
          </a:xfrm>
        </p:spPr>
        <p:txBody>
          <a:bodyPr>
            <a:normAutofit/>
          </a:bodyPr>
          <a:lstStyle/>
          <a:p>
            <a:pPr>
              <a:lnSpc>
                <a:spcPct val="150000"/>
              </a:lnSpc>
            </a:pPr>
            <a:r>
              <a:rPr lang="fa-IR" sz="3600" b="1" dirty="0" smtClean="0">
                <a:cs typeface="B Koodak" pitchFamily="2" charset="-78"/>
              </a:rPr>
              <a:t>81- </a:t>
            </a:r>
            <a:r>
              <a:rPr lang="fa-IR" sz="3600" b="1" dirty="0" smtClean="0">
                <a:cs typeface="B Koodak" pitchFamily="2" charset="-78"/>
              </a:rPr>
              <a:t>اللَّهُمَّ إِنِّی أَسْأَلُکَ بِاسْمِکَ یَا فَاعِلُ یَا جَاعِلُ یَا قَابِلُ یَا کَامِلُ یَا فَاصِلُ یَا وَاصِلُ یَا عَادِلُ یَا غَالِبُ یَا طَالِبُ یَا وَاهِبُ</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524520"/>
          </a:xfrm>
        </p:spPr>
        <p:txBody>
          <a:bodyPr>
            <a:noAutofit/>
          </a:bodyPr>
          <a:lstStyle/>
          <a:p>
            <a:pPr>
              <a:lnSpc>
                <a:spcPct val="150000"/>
              </a:lnSpc>
            </a:pPr>
            <a:r>
              <a:rPr lang="fa-IR" sz="3600" b="1" dirty="0" smtClean="0">
                <a:cs typeface="B Koodak" pitchFamily="2" charset="-78"/>
              </a:rPr>
              <a:t>82- </a:t>
            </a:r>
            <a:r>
              <a:rPr lang="fa-IR" sz="3600" b="1" dirty="0" smtClean="0">
                <a:cs typeface="B Koodak" pitchFamily="2" charset="-78"/>
              </a:rPr>
              <a:t>یَا مَنْ أَنْعَمَ بِطَوْلِهِ یَا مَنْ أَکْرَمَ بِجُودِهِ یَا مَنْ جَادَ بِلُطْفِهِ یَا مَنْ تَعَزَّزَ بِقُدْرَتِهِ یَا مَنْ قَدَّرَ بِحِکْمَتِهِ یَا مَنْ حَکَمَ بِتَدْبِیرِهِ یَا مَنْ دَبَّرَ بِعِلْمِهِ یَا مَنْ تَجَاوَزَ بِحِلْمِهِ یَا مَنْ دَنَا فِی عُلُوِّهِ یَا مَنْ عَلا فِی دُنُوِّهِ</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524520"/>
          </a:xfrm>
        </p:spPr>
        <p:txBody>
          <a:bodyPr>
            <a:normAutofit/>
          </a:bodyPr>
          <a:lstStyle/>
          <a:p>
            <a:pPr>
              <a:lnSpc>
                <a:spcPct val="150000"/>
              </a:lnSpc>
            </a:pPr>
            <a:r>
              <a:rPr lang="fa-IR" sz="3600" b="1" dirty="0" smtClean="0">
                <a:cs typeface="B Koodak" pitchFamily="2" charset="-78"/>
              </a:rPr>
              <a:t>83- </a:t>
            </a:r>
            <a:r>
              <a:rPr lang="fa-IR" sz="3600" b="1" dirty="0" smtClean="0">
                <a:cs typeface="B Koodak" pitchFamily="2" charset="-78"/>
              </a:rPr>
              <a:t>یَا مَنْ یَخْلُقُ مَا یَشَاءُ یَا مَنْ یَفْعَلُ مَا یَشَاءُ یَا مَنْ یَهْدِی مَنْ یَشَاءُ یَا مَنْ یُضِلُّ مَنْ یَشَاءُ یَا مَنْ یُعَذِّبُ مَنْ یَشَاءُ یَا مَنْ یَغْفِرُ لِمَنْ یَشَاءُ یَا مَنْ یُعِزُّ مَنْ یَشَاءُ یَا مَنْ یُذِلُّ مَنْ یَشَاءُ یَا مَنْ یُصَوِّرُ فِی الْأَرْحَامِ مَا یَشَاءُ یَا مَنْ یَخْتَصُّ بِرَحْمَتِهِ مَنْ یَشَاءُ</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667396"/>
          </a:xfrm>
        </p:spPr>
        <p:txBody>
          <a:bodyPr>
            <a:noAutofit/>
          </a:bodyPr>
          <a:lstStyle/>
          <a:p>
            <a:pPr>
              <a:lnSpc>
                <a:spcPct val="150000"/>
              </a:lnSpc>
            </a:pPr>
            <a:r>
              <a:rPr lang="fa-IR" sz="3600" b="1" dirty="0" smtClean="0">
                <a:cs typeface="B Koodak" pitchFamily="2" charset="-78"/>
              </a:rPr>
              <a:t>84- </a:t>
            </a:r>
            <a:r>
              <a:rPr lang="fa-IR" sz="3600" b="1" dirty="0" smtClean="0">
                <a:cs typeface="B Koodak" pitchFamily="2" charset="-78"/>
              </a:rPr>
              <a:t>یَا مَنْ لَمْ یَتَّخِذْ صَاحِبَةً وَ لا وَلَدا یَا مَنْ جَعَلَ لِکُلِّ شَیْ‏ءٍ قَدْرا یَا مَنْ لا یُشْرِکُ فِی حُکْمِهِ أَحَدا یَا مَنْ جَعَلَ [مِنَ الْمَلائِکَةِ] الْمَلائِکَةَ رُسُلا یَا مَنْ جَعَلَ فِی السَّمَاءِ بُرُوجا یَا مَنْ جَعَلَ الْأَرْضَ قَرَارا یَا مَنْ خَلَقَ مِنَ الْمَاءِ بَشَرا یَا مَنْ جَعَلَ لِکُلِّ شَیْ‏ءٍ أَمَدا یَا مَنْ أَحَاطَ بِکُلِّ شَیْ‏ءٍ عِلْما یَا مَنْ أَحْصَى کُلَّ شَیْ‏ءٍ عَدَدا</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667396"/>
          </a:xfrm>
        </p:spPr>
        <p:txBody>
          <a:bodyPr>
            <a:normAutofit/>
          </a:bodyPr>
          <a:lstStyle/>
          <a:p>
            <a:pPr>
              <a:lnSpc>
                <a:spcPct val="150000"/>
              </a:lnSpc>
            </a:pPr>
            <a:r>
              <a:rPr lang="fa-IR" sz="3600" b="1" dirty="0" smtClean="0">
                <a:cs typeface="B Koodak" pitchFamily="2" charset="-78"/>
              </a:rPr>
              <a:t>85- </a:t>
            </a:r>
            <a:r>
              <a:rPr lang="fa-IR" sz="3600" b="1" dirty="0" smtClean="0">
                <a:cs typeface="B Koodak" pitchFamily="2" charset="-78"/>
              </a:rPr>
              <a:t>اللَّهُمَّ إِنِّی أَسْأَلُکَ بِاسْمِکَ یَا أَوَّلُ یَا آخِرُ یَا ظَاهِرُ یَا بَاطِنُ یَا بَرُّ یَا حَقُّ یَا فَرْدُ یَا وِتْرُ یَا صَمَدُ یَا سَرْمَدُ</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043890" cy="5221497"/>
          </a:xfrm>
        </p:spPr>
        <p:txBody>
          <a:bodyPr>
            <a:normAutofit/>
          </a:bodyPr>
          <a:lstStyle/>
          <a:p>
            <a:pPr>
              <a:lnSpc>
                <a:spcPct val="150000"/>
              </a:lnSpc>
            </a:pPr>
            <a:r>
              <a:rPr lang="fa-IR" sz="3600" dirty="0" smtClean="0">
                <a:cs typeface="B Koodak" pitchFamily="2" charset="-78"/>
              </a:rPr>
              <a:t>5-اللهم انی اسئلک باسمک یاحنان ویامنان یادیان یابرهان یاسلطان یارضوان ویاغفران یاسبحان ویامستعانیاذالمن والبیان.</a:t>
            </a:r>
            <a:endParaRPr lang="fa-IR" sz="3600" dirty="0">
              <a:cs typeface="B Koodak" pitchFamily="2" charset="-78"/>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453082"/>
          </a:xfrm>
        </p:spPr>
        <p:txBody>
          <a:bodyPr>
            <a:normAutofit/>
          </a:bodyPr>
          <a:lstStyle/>
          <a:p>
            <a:pPr>
              <a:lnSpc>
                <a:spcPct val="150000"/>
              </a:lnSpc>
            </a:pPr>
            <a:r>
              <a:rPr lang="fa-IR" sz="3600" b="1" dirty="0" smtClean="0">
                <a:cs typeface="B Koodak" pitchFamily="2" charset="-78"/>
              </a:rPr>
              <a:t>86- </a:t>
            </a:r>
            <a:r>
              <a:rPr lang="fa-IR" sz="3600" b="1" dirty="0" smtClean="0">
                <a:cs typeface="B Koodak" pitchFamily="2" charset="-78"/>
              </a:rPr>
              <a:t>یَا خَیْرَ مَعْرُوفٍ عُرِفَ یَا أَفْضَلَ مَعْبُودٍ عُبِدَ یَا أَجَلَّ مَشْکُورٍ شُکِرَ یَا أَعَزَّ مَذْکُورٍ ذُکِرَ یَا أَعْلَى مَحْمُودٍ حُمِدَ یَا أَقْدَمَ مَوْجُودٍ طُلِبَ یَا أَرْفَعَ مَوْصُوفٍ وُصِفَ یَا أَکْبَرَ مَقْصُودٍ قُصِدَ یَا أَکْرَمَ مَسْئُولٍ سُئِلَ یَا أَشْرَفَ مَحْبُوبٍ عُلِمَ</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571480"/>
            <a:ext cx="8229600" cy="5286380"/>
          </a:xfrm>
        </p:spPr>
        <p:txBody>
          <a:bodyPr>
            <a:normAutofit/>
          </a:bodyPr>
          <a:lstStyle/>
          <a:p>
            <a:pPr>
              <a:lnSpc>
                <a:spcPct val="150000"/>
              </a:lnSpc>
            </a:pPr>
            <a:r>
              <a:rPr lang="fa-IR" sz="3600" b="1" dirty="0" smtClean="0">
                <a:cs typeface="B Koodak" pitchFamily="2" charset="-78"/>
              </a:rPr>
              <a:t/>
            </a:r>
            <a:br>
              <a:rPr lang="fa-IR" sz="3600" b="1" dirty="0" smtClean="0">
                <a:cs typeface="B Koodak" pitchFamily="2" charset="-78"/>
              </a:rPr>
            </a:br>
            <a:r>
              <a:rPr lang="fa-IR" sz="3600" b="1" dirty="0" smtClean="0">
                <a:cs typeface="B Koodak" pitchFamily="2" charset="-78"/>
              </a:rPr>
              <a:t>87- </a:t>
            </a:r>
            <a:r>
              <a:rPr lang="fa-IR" sz="3600" b="1" dirty="0" smtClean="0">
                <a:cs typeface="B Koodak" pitchFamily="2" charset="-78"/>
              </a:rPr>
              <a:t>یَا حَبِیبَ الْبَاکِینَ یَا سَیِّدَ الْمُتَوَکِّلِینَ یَا هَادِیَ الْمُضِلِّینَ یَا وَلِیَّ الْمُؤْمِنِینَ یَا أَنِیسَ الذَّاکِرِینَ یَا مَفْزَعَ الْمَلْهُوفِینَ یَا مُنْجِیَ الصَّادِقِینَ یَا أَقْدَرَ الْقَادِرِینَ یَا أَعْلَمَ الْعَالِمِینَ یَا إِلَهَ الْخَلْقِ أَجْمَعِینَ</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229600" cy="5310206"/>
          </a:xfrm>
        </p:spPr>
        <p:txBody>
          <a:bodyPr>
            <a:normAutofit/>
          </a:bodyPr>
          <a:lstStyle/>
          <a:p>
            <a:pPr>
              <a:lnSpc>
                <a:spcPct val="150000"/>
              </a:lnSpc>
            </a:pPr>
            <a:r>
              <a:rPr lang="fa-IR" sz="3600" b="1" dirty="0" smtClean="0">
                <a:cs typeface="B Koodak" pitchFamily="2" charset="-78"/>
              </a:rPr>
              <a:t>88- </a:t>
            </a:r>
            <a:r>
              <a:rPr lang="fa-IR" sz="3600" b="1" dirty="0" smtClean="0">
                <a:cs typeface="B Koodak" pitchFamily="2" charset="-78"/>
              </a:rPr>
              <a:t>یَا مَنْ عَلا فَقَهَرَ یَا مَنْ مَلَکَ فَقَدَرَ یَا مَنْ بَطَنَ فَخَبَرَ یَا مَنْ عُبِدَ فَشَکَرَ یَا مَنْ عُصِیَ فَغَفَرَ یَا مَنْ لا تَحْوِیهِ الْفِکَرُ یَا مَنْ لا یُدْرِکُهُ بَصَرٌ یَا مَنْ لا یَخْفَى عَلَیْهِ أَثَرٌ یَا رَازِقَ الْبَشَرِ یَا مُقَدِّرَ کُلِّ قَدَرٍ</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453082"/>
          </a:xfrm>
        </p:spPr>
        <p:txBody>
          <a:bodyPr>
            <a:normAutofit/>
          </a:bodyPr>
          <a:lstStyle/>
          <a:p>
            <a:pPr>
              <a:lnSpc>
                <a:spcPct val="150000"/>
              </a:lnSpc>
            </a:pPr>
            <a:r>
              <a:rPr lang="fa-IR" sz="3600" b="1" dirty="0" smtClean="0">
                <a:cs typeface="B Koodak" pitchFamily="2" charset="-78"/>
              </a:rPr>
              <a:t>89- </a:t>
            </a:r>
            <a:r>
              <a:rPr lang="fa-IR" sz="3600" b="1" dirty="0" smtClean="0">
                <a:cs typeface="B Koodak" pitchFamily="2" charset="-78"/>
              </a:rPr>
              <a:t>اللَّهُمَّ إِنِّی أَسْأَلُکَ بِاسْمِکَ یَا حَافِظُ یَا بَارِئُ یَا ذَارِئُ یَا بَاذِخُ یَا فَارِجُ یَا فَاتِحُ یَا کَاشِفُ یَا ضَامِنُ یَا آمِرُ یَا نَاهِی</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229600" cy="5310206"/>
          </a:xfrm>
        </p:spPr>
        <p:txBody>
          <a:bodyPr>
            <a:noAutofit/>
          </a:bodyPr>
          <a:lstStyle/>
          <a:p>
            <a:pPr>
              <a:lnSpc>
                <a:spcPct val="150000"/>
              </a:lnSpc>
            </a:pPr>
            <a:r>
              <a:rPr lang="fa-IR" sz="3600" b="1" dirty="0" smtClean="0">
                <a:cs typeface="B Koodak" pitchFamily="2" charset="-78"/>
              </a:rPr>
              <a:t>90- </a:t>
            </a:r>
            <a:r>
              <a:rPr lang="fa-IR" sz="3600" b="1" dirty="0" smtClean="0">
                <a:cs typeface="B Koodak" pitchFamily="2" charset="-78"/>
              </a:rPr>
              <a:t>یَا مَنْ لا یَعْلَمُ الْغَیْبَ إِلا هُوَ یَا مَنْ لا یَصْرِفُ السُّوءَ إِلا هُوَ یَا مَنْ لا یَخْلُقُ الْخَلْقَ إِلا هُوَ یَا مَنْ لا یَغْفِرُ الذَّنْبَ إِلا هُوَ یَا مَنْ لا یُتِمُّ النِّعْمَةَ إِلا هُوَ یَا مَنْ لا یُقَلِّبُ الْقُلُوبَ إِلا هُوَ یَا مَنْ لا یُدَبِّرُ الْأَمْرَ إِلا هُوَ یَا مَنْ لا یُنَزِّلُ الْغَیْثَ إِلا هُوَ یَا مَنْ لا یَبْسُطُ الرِّزْقَ إِلا هُوَ یَا مَنْ لا یُحْیِی الْمَوْتَى إِلا هُوَ</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258204" cy="5310206"/>
          </a:xfrm>
        </p:spPr>
        <p:txBody>
          <a:bodyPr>
            <a:normAutofit/>
          </a:bodyPr>
          <a:lstStyle/>
          <a:p>
            <a:pPr>
              <a:lnSpc>
                <a:spcPct val="150000"/>
              </a:lnSpc>
            </a:pPr>
            <a:r>
              <a:rPr lang="fa-IR" sz="3600" b="1" dirty="0" smtClean="0">
                <a:cs typeface="B Koodak" pitchFamily="2" charset="-78"/>
              </a:rPr>
              <a:t>91- </a:t>
            </a:r>
            <a:r>
              <a:rPr lang="fa-IR" sz="3600" b="1" dirty="0" smtClean="0">
                <a:cs typeface="B Koodak" pitchFamily="2" charset="-78"/>
              </a:rPr>
              <a:t>یَا مُعِینَ الضُّعَفَاءِ یَا صَاحِبَ الْغُرَبَاءِ یَا نَاصِرَ الْأَوْلِیَاءِ یَا قَاهِرَ الْأَعْدَاءِ یَا رَافِعَ السَّمَاءِ یَا أَنِیسَ الْأَصْفِیَاءِ یَا حَبِیبَ الْأَتْقِیَاءِ یَا کَنْزَ الْفُقَرَاءِ یَا إِلَهَ الْأَغْنِیَاءِ یَا أَکْرَمَ الْکُرَمَاءِ</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000108"/>
            <a:ext cx="8229600" cy="5143504"/>
          </a:xfrm>
        </p:spPr>
        <p:txBody>
          <a:bodyPr>
            <a:noAutofit/>
          </a:bodyPr>
          <a:lstStyle/>
          <a:p>
            <a:pPr>
              <a:lnSpc>
                <a:spcPct val="150000"/>
              </a:lnSpc>
            </a:pPr>
            <a:r>
              <a:rPr lang="fa-IR" sz="3600" b="1" dirty="0" smtClean="0">
                <a:cs typeface="B Koodak" pitchFamily="2" charset="-78"/>
              </a:rPr>
              <a:t>92- </a:t>
            </a:r>
            <a:r>
              <a:rPr lang="fa-IR" sz="3600" b="1" dirty="0" smtClean="0">
                <a:cs typeface="B Koodak" pitchFamily="2" charset="-78"/>
              </a:rPr>
              <a:t>یَا کَافِیا مِنْ کُلِّ شَیْ‏ءٍ یَا قَائِما عَلَى کُلِّ شَیْ‏ءٍ یَا مَنْ لا یُشْبِهُهُ شَیْ‏ءٌ یَا مَنْ لا یَزِیدُ فِی مُلْکِهِ شَیْ‏ءٌ یَا مَنْ لا یَخْفَى عَلَیْهِ شَیْ‏ءٌ یَا مَنْ لا یَنْقُصُ مِنْ خَزَائِنِهِ شَیْ‏ءٌ یَا مَنْ لَیْسَ کَمِثْلِهِ شَیْ‏ءٌ یَا مَنْ لا یَعْزُبُ عَنْ عِلْمِهِ شَیْ‏ءٌ یَا مَنْ هُوَ خَبِیرٌ بِکُلِّ شَیْ‏ءٍ یَا مَنْ وَسِعَتْ رَحْمَتُهُ کُلَّ شَیْ‏ءٍ</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28670"/>
            <a:ext cx="8229600" cy="5167330"/>
          </a:xfrm>
        </p:spPr>
        <p:txBody>
          <a:bodyPr>
            <a:normAutofit/>
          </a:bodyPr>
          <a:lstStyle/>
          <a:p>
            <a:pPr>
              <a:lnSpc>
                <a:spcPct val="150000"/>
              </a:lnSpc>
            </a:pPr>
            <a:r>
              <a:rPr lang="fa-IR" sz="3600" b="1" dirty="0" smtClean="0">
                <a:cs typeface="B Koodak" pitchFamily="2" charset="-78"/>
              </a:rPr>
              <a:t>93- </a:t>
            </a:r>
            <a:r>
              <a:rPr lang="fa-IR" sz="3600" b="1" dirty="0" smtClean="0">
                <a:cs typeface="B Koodak" pitchFamily="2" charset="-78"/>
              </a:rPr>
              <a:t>اللَّهُمَّ إِنِّی أَسْأَلُکَ بِاسْمِکَ یَا مُکْرِمُ یَا مُطْعِمُ یَا مُنْعِمُ یَا مُعْطِی یَا مُغْنِی یَا مُقْنِی یَا مُفْنِی یَا مُحْیِی یَا مُرْضِی یَا مُنْجِی</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28670"/>
            <a:ext cx="8229600" cy="5167330"/>
          </a:xfrm>
        </p:spPr>
        <p:txBody>
          <a:bodyPr>
            <a:noAutofit/>
          </a:bodyPr>
          <a:lstStyle/>
          <a:p>
            <a:pPr>
              <a:lnSpc>
                <a:spcPct val="150000"/>
              </a:lnSpc>
            </a:pPr>
            <a:r>
              <a:rPr lang="fa-IR" sz="3600" b="1" dirty="0" smtClean="0">
                <a:cs typeface="B Koodak" pitchFamily="2" charset="-78"/>
              </a:rPr>
              <a:t>94- </a:t>
            </a:r>
            <a:r>
              <a:rPr lang="fa-IR" sz="3600" b="1" dirty="0" smtClean="0">
                <a:cs typeface="B Koodak" pitchFamily="2" charset="-78"/>
              </a:rPr>
              <a:t>یَا أَوَّلَ کُلِّ شَیْ‏ءٍ وَ آخِرَهُ یَا إِلَهَ کُلِّ شَیْ‏ءٍ وَ مَلِیکَهُ یَا رَبَّ کُلِّ شَیْ‏ءٍ وَ صَانِعَهُ یَا بَارِئَ کُلِّ شَیْ‏ءٍ وَ خَالِقَهُ یَا قَابِضَ کُلِّ شَیْ‏ءٍ وَ بَاسِطَهُ یَا مُبْدِئَ کُلِّ شَیْ‏ءٍ وَ مُعِیدَهُ یَا مُنْشِئَ کُلِّ شَیْ‏ءٍ وَ مُقَدِّرَهُ یَا مُکَوِّنَ کُلِّ شَیْ‏ءٍ وَ مُحَوِّلَهُ یَا مُحْیِیَ کُلِّ شَیْ‏ءٍ وَ مُمِیتَهُ یَا خَالِقَ کُلِّ شَیْ‏ءٍ وَ وَارِثَهُ</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5738834"/>
          </a:xfrm>
        </p:spPr>
        <p:txBody>
          <a:bodyPr>
            <a:normAutofit/>
          </a:bodyPr>
          <a:lstStyle/>
          <a:p>
            <a:pPr>
              <a:lnSpc>
                <a:spcPct val="150000"/>
              </a:lnSpc>
            </a:pPr>
            <a:r>
              <a:rPr lang="fa-IR" sz="3600" b="1" dirty="0" smtClean="0">
                <a:cs typeface="B Koodak" pitchFamily="2" charset="-78"/>
              </a:rPr>
              <a:t>95- </a:t>
            </a:r>
            <a:r>
              <a:rPr lang="fa-IR" sz="3600" b="1" dirty="0" smtClean="0">
                <a:cs typeface="B Koodak" pitchFamily="2" charset="-78"/>
              </a:rPr>
              <a:t>یَا خَیْرَ ذَاکِرٍ وَ مَذْکُورٍ یَا خَیْرَ شَاکِرٍ وَ مَشْکُورٍ یَا خَیْرَ حَامِدٍ وَ مَحْمُودٍ یَا خَیْرَ شَاهِدٍ وَ مَشْهُودٍ یَا خَیْرَ دَاعٍ وَ مَدْعُوٍّ یَا خَیْرَ مُجِیبٍ وَ مُجَابٍ یَا خَیْرَ مُونِسٍ وَ أَنِیسٍ یَا خَیْرَ صَاحِبٍ وَ جَلِیسٍ یَا خَیْرَ مَقْصُودٍ وَ مَطْلُوبٍ یَا خَیْرَ حَبِیبٍ وَ مَحْبُوبٍ</a:t>
            </a:r>
            <a:br>
              <a:rPr lang="fa-IR" sz="3600" b="1" dirty="0" smtClean="0">
                <a:cs typeface="B Koodak" pitchFamily="2" charset="-78"/>
              </a:rPr>
            </a:br>
            <a:endParaRPr lang="fa-IR" sz="3600" dirty="0">
              <a:cs typeface="B Koodak" pitchFamily="2" charset="-78"/>
            </a:endParaRP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149</TotalTime>
  <Words>4271</Words>
  <Application>Microsoft Office PowerPoint</Application>
  <PresentationFormat>On-screen Show (4:3)</PresentationFormat>
  <Paragraphs>107</Paragraphs>
  <Slides>105</Slides>
  <Notes>0</Notes>
  <HiddenSlides>0</HiddenSlides>
  <MMClips>0</MMClips>
  <ScaleCrop>false</ScaleCrop>
  <HeadingPairs>
    <vt:vector size="4" baseType="variant">
      <vt:variant>
        <vt:lpstr>Theme</vt:lpstr>
      </vt:variant>
      <vt:variant>
        <vt:i4>1</vt:i4>
      </vt:variant>
      <vt:variant>
        <vt:lpstr>Slide Titles</vt:lpstr>
      </vt:variant>
      <vt:variant>
        <vt:i4>105</vt:i4>
      </vt:variant>
    </vt:vector>
  </HeadingPairs>
  <TitlesOfParts>
    <vt:vector size="106" baseType="lpstr">
      <vt:lpstr>Concourse</vt:lpstr>
      <vt:lpstr>nu</vt:lpstr>
      <vt:lpstr>Slide 2</vt:lpstr>
      <vt:lpstr>Slide 3</vt:lpstr>
      <vt:lpstr> </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  </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ali</dc:creator>
  <cp:lastModifiedBy>ali</cp:lastModifiedBy>
  <cp:revision>16</cp:revision>
  <dcterms:created xsi:type="dcterms:W3CDTF">2012-05-20T16:30:27Z</dcterms:created>
  <dcterms:modified xsi:type="dcterms:W3CDTF">2013-05-08T15:17:10Z</dcterms:modified>
</cp:coreProperties>
</file>