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8" r:id="rId21"/>
    <p:sldId id="279" r:id="rId22"/>
    <p:sldId id="275" r:id="rId23"/>
    <p:sldId id="276" r:id="rId24"/>
    <p:sldId id="277"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351" autoAdjust="0"/>
    <p:restoredTop sz="94660"/>
  </p:normalViewPr>
  <p:slideViewPr>
    <p:cSldViewPr snapToGrid="0">
      <p:cViewPr varScale="1">
        <p:scale>
          <a:sx n="49" d="100"/>
          <a:sy n="49" d="100"/>
        </p:scale>
        <p:origin x="-90" y="-114"/>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A970D69-C5A6-4023-BA93-EC40302496E9}" type="datetimeFigureOut">
              <a:rPr lang="en-US" smtClean="0"/>
              <a:pPr/>
              <a:t>9/17/2014</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3DEC677-260E-435D-A427-EF1D7EF994E7}" type="slidenum">
              <a:rPr lang="en-US" smtClean="0"/>
              <a:pPr/>
              <a:t>‹#›</a:t>
            </a:fld>
            <a:endParaRPr lang="en-US" dirty="0"/>
          </a:p>
        </p:txBody>
      </p:sp>
    </p:spTree>
    <p:extLst>
      <p:ext uri="{BB962C8B-B14F-4D97-AF65-F5344CB8AC3E}">
        <p14:creationId xmlns:p14="http://schemas.microsoft.com/office/powerpoint/2010/main" xmlns="" val="265629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970D69-C5A6-4023-BA93-EC40302496E9}" type="datetimeFigureOut">
              <a:rPr lang="en-US" smtClean="0"/>
              <a:pPr/>
              <a:t>9/17/2014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DEC677-260E-435D-A427-EF1D7EF994E7}" type="slidenum">
              <a:rPr lang="en-US" smtClean="0"/>
              <a:pPr/>
              <a:t>‹#›</a:t>
            </a:fld>
            <a:endParaRPr lang="en-US" dirty="0"/>
          </a:p>
        </p:txBody>
      </p:sp>
    </p:spTree>
    <p:extLst>
      <p:ext uri="{BB962C8B-B14F-4D97-AF65-F5344CB8AC3E}">
        <p14:creationId xmlns:p14="http://schemas.microsoft.com/office/powerpoint/2010/main" xmlns="" val="35107159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970D69-C5A6-4023-BA93-EC40302496E9}" type="datetimeFigureOut">
              <a:rPr lang="en-US" smtClean="0"/>
              <a:pPr/>
              <a:t>9/17/2014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DEC677-260E-435D-A427-EF1D7EF994E7}" type="slidenum">
              <a:rPr lang="en-US" smtClean="0"/>
              <a:pPr/>
              <a:t>‹#›</a:t>
            </a:fld>
            <a:endParaRPr lang="en-US" dirty="0"/>
          </a:p>
        </p:txBody>
      </p:sp>
    </p:spTree>
    <p:extLst>
      <p:ext uri="{BB962C8B-B14F-4D97-AF65-F5344CB8AC3E}">
        <p14:creationId xmlns:p14="http://schemas.microsoft.com/office/powerpoint/2010/main" xmlns="" val="36480180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970D69-C5A6-4023-BA93-EC40302496E9}" type="datetimeFigureOut">
              <a:rPr lang="en-US" smtClean="0"/>
              <a:pPr/>
              <a:t>9/17/2014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DEC677-260E-435D-A427-EF1D7EF994E7}" type="slidenum">
              <a:rPr lang="en-US" smtClean="0"/>
              <a:pPr/>
              <a:t>‹#›</a:t>
            </a:fld>
            <a:endParaRPr lang="en-US" dirty="0"/>
          </a:p>
        </p:txBody>
      </p:sp>
    </p:spTree>
    <p:extLst>
      <p:ext uri="{BB962C8B-B14F-4D97-AF65-F5344CB8AC3E}">
        <p14:creationId xmlns:p14="http://schemas.microsoft.com/office/powerpoint/2010/main" xmlns="" val="4871978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970D69-C5A6-4023-BA93-EC40302496E9}" type="datetimeFigureOut">
              <a:rPr lang="en-US" smtClean="0"/>
              <a:pPr/>
              <a:t>9/17/2014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DEC677-260E-435D-A427-EF1D7EF994E7}" type="slidenum">
              <a:rPr lang="en-US" smtClean="0"/>
              <a:pPr/>
              <a:t>‹#›</a:t>
            </a:fld>
            <a:endParaRPr lang="en-US" dirty="0"/>
          </a:p>
        </p:txBody>
      </p:sp>
    </p:spTree>
    <p:extLst>
      <p:ext uri="{BB962C8B-B14F-4D97-AF65-F5344CB8AC3E}">
        <p14:creationId xmlns:p14="http://schemas.microsoft.com/office/powerpoint/2010/main" xmlns="" val="36395858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970D69-C5A6-4023-BA93-EC40302496E9}" type="datetimeFigureOut">
              <a:rPr lang="en-US" smtClean="0"/>
              <a:pPr/>
              <a:t>9/17/2014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DEC677-260E-435D-A427-EF1D7EF994E7}" type="slidenum">
              <a:rPr lang="en-US" smtClean="0"/>
              <a:pPr/>
              <a:t>‹#›</a:t>
            </a:fld>
            <a:endParaRPr lang="en-US" dirty="0"/>
          </a:p>
        </p:txBody>
      </p:sp>
    </p:spTree>
    <p:extLst>
      <p:ext uri="{BB962C8B-B14F-4D97-AF65-F5344CB8AC3E}">
        <p14:creationId xmlns:p14="http://schemas.microsoft.com/office/powerpoint/2010/main" xmlns="" val="2062022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970D69-C5A6-4023-BA93-EC40302496E9}" type="datetimeFigureOut">
              <a:rPr lang="en-US" smtClean="0"/>
              <a:pPr/>
              <a:t>9/17/2014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DEC677-260E-435D-A427-EF1D7EF994E7}" type="slidenum">
              <a:rPr lang="en-US" smtClean="0"/>
              <a:pPr/>
              <a:t>‹#›</a:t>
            </a:fld>
            <a:endParaRPr lang="en-US" dirty="0"/>
          </a:p>
        </p:txBody>
      </p:sp>
    </p:spTree>
    <p:extLst>
      <p:ext uri="{BB962C8B-B14F-4D97-AF65-F5344CB8AC3E}">
        <p14:creationId xmlns:p14="http://schemas.microsoft.com/office/powerpoint/2010/main" xmlns="" val="14082788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A970D69-C5A6-4023-BA93-EC40302496E9}" type="datetimeFigureOut">
              <a:rPr lang="en-US" smtClean="0"/>
              <a:pPr/>
              <a:t>9/17/2014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DEC677-260E-435D-A427-EF1D7EF994E7}" type="slidenum">
              <a:rPr lang="en-US" smtClean="0"/>
              <a:pPr/>
              <a:t>‹#›</a:t>
            </a:fld>
            <a:endParaRPr lang="en-US" dirty="0"/>
          </a:p>
        </p:txBody>
      </p:sp>
    </p:spTree>
    <p:extLst>
      <p:ext uri="{BB962C8B-B14F-4D97-AF65-F5344CB8AC3E}">
        <p14:creationId xmlns:p14="http://schemas.microsoft.com/office/powerpoint/2010/main" xmlns="" val="36261372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A970D69-C5A6-4023-BA93-EC40302496E9}" type="datetimeFigureOut">
              <a:rPr lang="en-US" smtClean="0"/>
              <a:pPr/>
              <a:t>9/17/2014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DEC677-260E-435D-A427-EF1D7EF994E7}" type="slidenum">
              <a:rPr lang="en-US" smtClean="0"/>
              <a:pPr/>
              <a:t>‹#›</a:t>
            </a:fld>
            <a:endParaRPr lang="en-US" dirty="0"/>
          </a:p>
        </p:txBody>
      </p:sp>
    </p:spTree>
    <p:extLst>
      <p:ext uri="{BB962C8B-B14F-4D97-AF65-F5344CB8AC3E}">
        <p14:creationId xmlns:p14="http://schemas.microsoft.com/office/powerpoint/2010/main" xmlns="" val="33558080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A970D69-C5A6-4023-BA93-EC40302496E9}" type="datetimeFigureOut">
              <a:rPr lang="en-US" smtClean="0"/>
              <a:pPr/>
              <a:t>9/17/2014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3DEC677-260E-435D-A427-EF1D7EF994E7}" type="slidenum">
              <a:rPr lang="en-US" smtClean="0"/>
              <a:pPr/>
              <a:t>‹#›</a:t>
            </a:fld>
            <a:endParaRPr lang="en-US" dirty="0"/>
          </a:p>
        </p:txBody>
      </p:sp>
    </p:spTree>
    <p:extLst>
      <p:ext uri="{BB962C8B-B14F-4D97-AF65-F5344CB8AC3E}">
        <p14:creationId xmlns:p14="http://schemas.microsoft.com/office/powerpoint/2010/main" xmlns="" val="24532101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970D69-C5A6-4023-BA93-EC40302496E9}" type="datetimeFigureOut">
              <a:rPr lang="en-US" smtClean="0"/>
              <a:pPr/>
              <a:t>9/17/2014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DEC677-260E-435D-A427-EF1D7EF994E7}" type="slidenum">
              <a:rPr lang="en-US" smtClean="0"/>
              <a:pPr/>
              <a:t>‹#›</a:t>
            </a:fld>
            <a:endParaRPr lang="en-US" dirty="0"/>
          </a:p>
        </p:txBody>
      </p:sp>
    </p:spTree>
    <p:extLst>
      <p:ext uri="{BB962C8B-B14F-4D97-AF65-F5344CB8AC3E}">
        <p14:creationId xmlns:p14="http://schemas.microsoft.com/office/powerpoint/2010/main" xmlns="" val="1971071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A970D69-C5A6-4023-BA93-EC40302496E9}" type="datetimeFigureOut">
              <a:rPr lang="en-US" smtClean="0"/>
              <a:pPr/>
              <a:t>9/17/2014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DEC677-260E-435D-A427-EF1D7EF994E7}" type="slidenum">
              <a:rPr lang="en-US" smtClean="0"/>
              <a:pPr/>
              <a:t>‹#›</a:t>
            </a:fld>
            <a:endParaRPr lang="en-US" dirty="0"/>
          </a:p>
        </p:txBody>
      </p:sp>
    </p:spTree>
    <p:extLst>
      <p:ext uri="{BB962C8B-B14F-4D97-AF65-F5344CB8AC3E}">
        <p14:creationId xmlns:p14="http://schemas.microsoft.com/office/powerpoint/2010/main" xmlns="" val="39038162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A970D69-C5A6-4023-BA93-EC40302496E9}" type="datetimeFigureOut">
              <a:rPr lang="en-US" smtClean="0"/>
              <a:pPr/>
              <a:t>9/17/2014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3DEC677-260E-435D-A427-EF1D7EF994E7}" type="slidenum">
              <a:rPr lang="en-US" smtClean="0"/>
              <a:pPr/>
              <a:t>‹#›</a:t>
            </a:fld>
            <a:endParaRPr lang="en-US" dirty="0"/>
          </a:p>
        </p:txBody>
      </p:sp>
    </p:spTree>
    <p:extLst>
      <p:ext uri="{BB962C8B-B14F-4D97-AF65-F5344CB8AC3E}">
        <p14:creationId xmlns:p14="http://schemas.microsoft.com/office/powerpoint/2010/main" xmlns="" val="1116669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970D69-C5A6-4023-BA93-EC40302496E9}" type="datetimeFigureOut">
              <a:rPr lang="en-US" smtClean="0"/>
              <a:pPr/>
              <a:t>9/17/2014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3DEC677-260E-435D-A427-EF1D7EF994E7}" type="slidenum">
              <a:rPr lang="en-US" smtClean="0"/>
              <a:pPr/>
              <a:t>‹#›</a:t>
            </a:fld>
            <a:endParaRPr lang="en-US" dirty="0"/>
          </a:p>
        </p:txBody>
      </p:sp>
    </p:spTree>
    <p:extLst>
      <p:ext uri="{BB962C8B-B14F-4D97-AF65-F5344CB8AC3E}">
        <p14:creationId xmlns:p14="http://schemas.microsoft.com/office/powerpoint/2010/main" xmlns="" val="2335927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970D69-C5A6-4023-BA93-EC40302496E9}" type="datetimeFigureOut">
              <a:rPr lang="en-US" smtClean="0"/>
              <a:pPr/>
              <a:t>9/17/2014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3DEC677-260E-435D-A427-EF1D7EF994E7}" type="slidenum">
              <a:rPr lang="en-US" smtClean="0"/>
              <a:pPr/>
              <a:t>‹#›</a:t>
            </a:fld>
            <a:endParaRPr lang="en-US" dirty="0"/>
          </a:p>
        </p:txBody>
      </p:sp>
    </p:spTree>
    <p:extLst>
      <p:ext uri="{BB962C8B-B14F-4D97-AF65-F5344CB8AC3E}">
        <p14:creationId xmlns:p14="http://schemas.microsoft.com/office/powerpoint/2010/main" xmlns="" val="2701127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970D69-C5A6-4023-BA93-EC40302496E9}" type="datetimeFigureOut">
              <a:rPr lang="en-US" smtClean="0"/>
              <a:pPr/>
              <a:t>9/17/2014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DEC677-260E-435D-A427-EF1D7EF994E7}" type="slidenum">
              <a:rPr lang="en-US" smtClean="0"/>
              <a:pPr/>
              <a:t>‹#›</a:t>
            </a:fld>
            <a:endParaRPr lang="en-US" dirty="0"/>
          </a:p>
        </p:txBody>
      </p:sp>
    </p:spTree>
    <p:extLst>
      <p:ext uri="{BB962C8B-B14F-4D97-AF65-F5344CB8AC3E}">
        <p14:creationId xmlns:p14="http://schemas.microsoft.com/office/powerpoint/2010/main" xmlns="" val="35483784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970D69-C5A6-4023-BA93-EC40302496E9}" type="datetimeFigureOut">
              <a:rPr lang="en-US" smtClean="0"/>
              <a:pPr/>
              <a:t>9/17/2014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DEC677-260E-435D-A427-EF1D7EF994E7}" type="slidenum">
              <a:rPr lang="en-US" smtClean="0"/>
              <a:pPr/>
              <a:t>‹#›</a:t>
            </a:fld>
            <a:endParaRPr lang="en-US" dirty="0"/>
          </a:p>
        </p:txBody>
      </p:sp>
    </p:spTree>
    <p:extLst>
      <p:ext uri="{BB962C8B-B14F-4D97-AF65-F5344CB8AC3E}">
        <p14:creationId xmlns:p14="http://schemas.microsoft.com/office/powerpoint/2010/main" xmlns="" val="1725682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7A970D69-C5A6-4023-BA93-EC40302496E9}" type="datetimeFigureOut">
              <a:rPr lang="en-US" smtClean="0"/>
              <a:pPr/>
              <a:t>9/17/2014</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3DEC677-260E-435D-A427-EF1D7EF994E7}" type="slidenum">
              <a:rPr lang="en-US" smtClean="0"/>
              <a:pPr/>
              <a:t>‹#›</a:t>
            </a:fld>
            <a:endParaRPr lang="en-US" dirty="0"/>
          </a:p>
        </p:txBody>
      </p:sp>
    </p:spTree>
    <p:extLst>
      <p:ext uri="{BB962C8B-B14F-4D97-AF65-F5344CB8AC3E}">
        <p14:creationId xmlns:p14="http://schemas.microsoft.com/office/powerpoint/2010/main" xmlns="" val="676233185"/>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hadith.net/n144-e7170-p158.html"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406900" y="279400"/>
            <a:ext cx="2286000" cy="1862048"/>
          </a:xfrm>
          <a:prstGeom prst="rect">
            <a:avLst/>
          </a:prstGeom>
          <a:noFill/>
        </p:spPr>
        <p:txBody>
          <a:bodyPr wrap="square" rtlCol="0">
            <a:spAutoFit/>
          </a:bodyPr>
          <a:lstStyle/>
          <a:p>
            <a:r>
              <a:rPr lang="fa-IR" sz="11500" dirty="0" smtClean="0">
                <a:latin typeface="IranNastaliq" panose="02020505000000020003" pitchFamily="18" charset="0"/>
                <a:cs typeface="IranNastaliq" panose="02020505000000020003" pitchFamily="18" charset="0"/>
              </a:rPr>
              <a:t>به نام خدا</a:t>
            </a:r>
            <a:endParaRPr lang="en-US" sz="11500" dirty="0">
              <a:latin typeface="IranNastaliq" panose="02020505000000020003" pitchFamily="18" charset="0"/>
              <a:cs typeface="IranNastaliq" panose="02020505000000020003" pitchFamily="18" charset="0"/>
            </a:endParaRPr>
          </a:p>
        </p:txBody>
      </p:sp>
      <p:sp>
        <p:nvSpPr>
          <p:cNvPr id="5" name="TextBox 4"/>
          <p:cNvSpPr txBox="1"/>
          <p:nvPr/>
        </p:nvSpPr>
        <p:spPr>
          <a:xfrm>
            <a:off x="7175500" y="3009900"/>
            <a:ext cx="4851400" cy="584775"/>
          </a:xfrm>
          <a:prstGeom prst="rect">
            <a:avLst/>
          </a:prstGeom>
          <a:noFill/>
        </p:spPr>
        <p:txBody>
          <a:bodyPr wrap="square" rtlCol="0">
            <a:spAutoFit/>
          </a:bodyPr>
          <a:lstStyle/>
          <a:p>
            <a:pPr algn="r"/>
            <a:r>
              <a:rPr lang="fa-IR" sz="3200" b="1" dirty="0" smtClean="0">
                <a:cs typeface="Titr" panose="00000700000000000000" pitchFamily="2" charset="-78"/>
              </a:rPr>
              <a:t>ماخذشناسی روایات نماز...</a:t>
            </a:r>
            <a:endParaRPr lang="en-US" sz="3200" dirty="0">
              <a:cs typeface="Titr" panose="00000700000000000000" pitchFamily="2" charset="-78"/>
            </a:endParaRPr>
          </a:p>
        </p:txBody>
      </p:sp>
      <p:sp>
        <p:nvSpPr>
          <p:cNvPr id="6" name="TextBox 5"/>
          <p:cNvSpPr txBox="1"/>
          <p:nvPr/>
        </p:nvSpPr>
        <p:spPr>
          <a:xfrm>
            <a:off x="3683000" y="4356100"/>
            <a:ext cx="4610100" cy="830997"/>
          </a:xfrm>
          <a:prstGeom prst="rect">
            <a:avLst/>
          </a:prstGeom>
          <a:noFill/>
        </p:spPr>
        <p:txBody>
          <a:bodyPr wrap="square" rtlCol="0">
            <a:spAutoFit/>
          </a:bodyPr>
          <a:lstStyle/>
          <a:p>
            <a:r>
              <a:rPr lang="fa-IR" sz="4800" b="1" dirty="0" smtClean="0">
                <a:latin typeface="IranNastaliq" panose="02020505000000020003" pitchFamily="18" charset="0"/>
                <a:cs typeface="IranNastaliq" panose="02020505000000020003" pitchFamily="18" charset="0"/>
              </a:rPr>
              <a:t>پژوهش ونگارش:ابوالفضل </a:t>
            </a:r>
            <a:r>
              <a:rPr lang="fa-IR" sz="4800" b="1" dirty="0" smtClean="0">
                <a:latin typeface="IranNastaliq" panose="02020505000000020003" pitchFamily="18" charset="0"/>
                <a:cs typeface="IranNastaliq" panose="02020505000000020003" pitchFamily="18" charset="0"/>
              </a:rPr>
              <a:t>جعفری پور</a:t>
            </a:r>
            <a:endParaRPr lang="en-US" sz="4800" b="1" dirty="0">
              <a:latin typeface="IranNastaliq" panose="02020505000000020003" pitchFamily="18" charset="0"/>
              <a:cs typeface="IranNastaliq" panose="02020505000000020003" pitchFamily="18" charset="0"/>
            </a:endParaRPr>
          </a:p>
        </p:txBody>
      </p:sp>
    </p:spTree>
    <p:extLst>
      <p:ext uri="{BB962C8B-B14F-4D97-AF65-F5344CB8AC3E}">
        <p14:creationId xmlns:p14="http://schemas.microsoft.com/office/powerpoint/2010/main" xmlns="" val="574413041"/>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8" presetClass="entr" presetSubtype="12"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strips(downLeft)">
                                      <p:cBhvr>
                                        <p:cTn id="13" dur="500"/>
                                        <p:tgtEl>
                                          <p:spTgt spid="5"/>
                                        </p:tgtEl>
                                      </p:cBhvr>
                                    </p:animEffect>
                                  </p:childTnLst>
                                </p:cTn>
                              </p:par>
                            </p:childTnLst>
                          </p:cTn>
                        </p:par>
                        <p:par>
                          <p:cTn id="14" fill="hold">
                            <p:stCondLst>
                              <p:cond delay="1500"/>
                            </p:stCondLst>
                            <p:childTnLst>
                              <p:par>
                                <p:cTn id="15" presetID="12" presetClass="entr" presetSubtype="4" fill="hold" grpId="0" nodeType="after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p:tgtEl>
                                          <p:spTgt spid="6"/>
                                        </p:tgtEl>
                                        <p:attrNameLst>
                                          <p:attrName>ppt_y</p:attrName>
                                        </p:attrNameLst>
                                      </p:cBhvr>
                                      <p:tavLst>
                                        <p:tav tm="0">
                                          <p:val>
                                            <p:strVal val="#ppt_y+#ppt_h*1.125000"/>
                                          </p:val>
                                        </p:tav>
                                        <p:tav tm="100000">
                                          <p:val>
                                            <p:strVal val="#ppt_y"/>
                                          </p:val>
                                        </p:tav>
                                      </p:tavLst>
                                    </p:anim>
                                    <p:animEffect transition="in" filter="wipe(up)">
                                      <p:cBhvr>
                                        <p:cTn id="1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05000" y="2159000"/>
            <a:ext cx="9766300" cy="1937966"/>
          </a:xfrm>
          <a:prstGeom prst="rect">
            <a:avLst/>
          </a:prstGeom>
        </p:spPr>
        <p:txBody>
          <a:bodyPr wrap="square">
            <a:spAutoFit/>
          </a:bodyPr>
          <a:lstStyle/>
          <a:p>
            <a:pPr algn="r" rtl="1">
              <a:lnSpc>
                <a:spcPct val="115000"/>
              </a:lnSpc>
              <a:spcAft>
                <a:spcPts val="1000"/>
              </a:spcAft>
            </a:pPr>
            <a:r>
              <a:rPr lang="fa-IR" sz="2400" dirty="0" smtClean="0">
                <a:effectLst/>
                <a:latin typeface="Calibri" panose="020F0502020204030204" pitchFamily="34" charset="0"/>
                <a:ea typeface="Calibri" panose="020F0502020204030204" pitchFamily="34" charset="0"/>
                <a:cs typeface="Titr" panose="00000700000000000000" pitchFamily="2" charset="-78"/>
              </a:rPr>
              <a:t>زیرا این مساله به دو صورت متصور است :</a:t>
            </a:r>
            <a:endParaRPr lang="en-US" sz="2400" dirty="0" smtClean="0">
              <a:effectLst/>
              <a:latin typeface="Calibri" panose="020F0502020204030204" pitchFamily="34" charset="0"/>
              <a:ea typeface="Calibri" panose="020F0502020204030204" pitchFamily="34" charset="0"/>
              <a:cs typeface="Titr" panose="00000700000000000000" pitchFamily="2" charset="-78"/>
            </a:endParaRPr>
          </a:p>
          <a:p>
            <a:pPr algn="ctr"/>
            <a:r>
              <a:rPr lang="fa-IR" sz="2800" dirty="0" smtClean="0">
                <a:effectLst/>
                <a:latin typeface="Calibri" panose="020F0502020204030204" pitchFamily="34" charset="0"/>
                <a:ea typeface="Calibri" panose="020F0502020204030204" pitchFamily="34" charset="0"/>
                <a:cs typeface="B Zar" panose="00000400000000000000" pitchFamily="2" charset="-78"/>
              </a:rPr>
              <a:t>الف)اگر حدیثی شبیه حدیث نقل شده در جامع محمد بن اسماعیل بخاری از پیامبر درمنابع معتبر شیعه داشته باشیم می توان به صدور آن حدیث از پیامبر اطمینان یافت زیرا شبیه آن از طریق معتبر نزد رجالیون شیعه نقل شده است </a:t>
            </a:r>
            <a:endParaRPr lang="en-US" sz="2800" dirty="0">
              <a:cs typeface="B Zar" panose="00000400000000000000" pitchFamily="2" charset="-78"/>
            </a:endParaRPr>
          </a:p>
        </p:txBody>
      </p:sp>
    </p:spTree>
    <p:extLst>
      <p:ext uri="{BB962C8B-B14F-4D97-AF65-F5344CB8AC3E}">
        <p14:creationId xmlns:p14="http://schemas.microsoft.com/office/powerpoint/2010/main" xmlns="" val="1338837047"/>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airplan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
                                            <p:txEl>
                                              <p:pRg st="0" end="0"/>
                                            </p:txEl>
                                          </p:spTgt>
                                        </p:tgtEl>
                                      </p:cBhvr>
                                    </p:animEffect>
                                  </p:childTnLst>
                                </p:cTn>
                              </p:par>
                            </p:childTnLst>
                          </p:cTn>
                        </p:par>
                        <p:par>
                          <p:cTn id="11" fill="hold">
                            <p:stCondLst>
                              <p:cond delay="1000"/>
                            </p:stCondLst>
                            <p:childTnLst>
                              <p:par>
                                <p:cTn id="12" presetID="14" presetClass="entr" presetSubtype="10" fill="hold" nodeType="after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randombar(horizontal)">
                                      <p:cBhvr>
                                        <p:cTn id="14"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33600" y="2628900"/>
            <a:ext cx="8890000" cy="2074414"/>
          </a:xfrm>
          <a:prstGeom prst="rect">
            <a:avLst/>
          </a:prstGeom>
        </p:spPr>
        <p:txBody>
          <a:bodyPr wrap="square">
            <a:spAutoFit/>
          </a:bodyPr>
          <a:lstStyle/>
          <a:p>
            <a:pPr algn="ctr" rtl="1">
              <a:lnSpc>
                <a:spcPct val="115000"/>
              </a:lnSpc>
              <a:spcAft>
                <a:spcPts val="1000"/>
              </a:spcAft>
            </a:pPr>
            <a:r>
              <a:rPr lang="fa-IR" sz="2800" dirty="0" smtClean="0">
                <a:effectLst/>
                <a:latin typeface="Calibri" panose="020F0502020204030204" pitchFamily="34" charset="0"/>
                <a:ea typeface="Calibri" panose="020F0502020204030204" pitchFamily="34" charset="0"/>
                <a:cs typeface="B Zar" panose="00000400000000000000" pitchFamily="2" charset="-78"/>
              </a:rPr>
              <a:t>ب)اگر حدیثی که جامع بخاری است مخالف قرآن وروایات شیعه نباشد وازطرفی روایتی شبیه آن در منابع شیعه نباشد صرفا می توان  صدور آن از پیامبررا احتمال داد ولی اطمینان به صدورحاصل نمی شود زیرا از طریق معتبر نزد رجالیون شیعه نقل نشده است </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1108945917"/>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74800" y="2794000"/>
            <a:ext cx="10388600" cy="1384995"/>
          </a:xfrm>
          <a:prstGeom prst="rect">
            <a:avLst/>
          </a:prstGeom>
        </p:spPr>
        <p:txBody>
          <a:bodyPr wrap="square">
            <a:spAutoFit/>
          </a:bodyPr>
          <a:lstStyle/>
          <a:p>
            <a:pPr algn="ctr"/>
            <a:r>
              <a:rPr lang="fa-IR" sz="2800" dirty="0" smtClean="0">
                <a:effectLst/>
                <a:latin typeface="Calibri" panose="020F0502020204030204" pitchFamily="34" charset="0"/>
                <a:ea typeface="Calibri" panose="020F0502020204030204" pitchFamily="34" charset="0"/>
                <a:cs typeface="B Zar" panose="00000400000000000000" pitchFamily="2" charset="-78"/>
              </a:rPr>
              <a:t>لذا این کار برای دستیابی به مورد اول انجام می پذیرد واز طرفی خواننده کتاب با نقاط مشترک شیعه وعامه دراحادیث آشنا می گردد واین امر موجب تالیف قلوب وجذب به اسلام است کتاب فوق در دو جلد توسط مجمع تقریب مذاهب اسلامی بصورت موضوعی چاپ گردیده است </a:t>
            </a:r>
            <a:endParaRPr lang="en-US" sz="2800" dirty="0"/>
          </a:p>
        </p:txBody>
      </p:sp>
    </p:spTree>
    <p:extLst>
      <p:ext uri="{BB962C8B-B14F-4D97-AF65-F5344CB8AC3E}">
        <p14:creationId xmlns:p14="http://schemas.microsoft.com/office/powerpoint/2010/main" xmlns="" val="3070242427"/>
      </p:ext>
    </p:extLst>
  </p:cSld>
  <p:clrMapOvr>
    <a:masterClrMapping/>
  </p:clrMapOvr>
  <mc:AlternateContent xmlns:mc="http://schemas.openxmlformats.org/markup-compatibility/2006">
    <mc:Choice xmlns:p14="http://schemas.microsoft.com/office/powerpoint/2010/main" xmlns=""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32000" y="2654300"/>
            <a:ext cx="9410700" cy="1648656"/>
          </a:xfrm>
          <a:prstGeom prst="rect">
            <a:avLst/>
          </a:prstGeom>
        </p:spPr>
        <p:txBody>
          <a:bodyPr wrap="square">
            <a:spAutoFit/>
          </a:bodyPr>
          <a:lstStyle/>
          <a:p>
            <a:pPr algn="r" rtl="1">
              <a:lnSpc>
                <a:spcPct val="115000"/>
              </a:lnSpc>
              <a:spcAft>
                <a:spcPts val="1000"/>
              </a:spcAft>
            </a:pPr>
            <a:r>
              <a:rPr lang="fa-IR" sz="3200" dirty="0" smtClean="0">
                <a:effectLst/>
                <a:latin typeface="Calibri" panose="020F0502020204030204" pitchFamily="34" charset="0"/>
                <a:ea typeface="Calibri" panose="020F0502020204030204" pitchFamily="34" charset="0"/>
                <a:cs typeface="Titr" panose="00000700000000000000" pitchFamily="2" charset="-78"/>
              </a:rPr>
              <a:t>منابع عام :</a:t>
            </a:r>
            <a:endParaRPr lang="en-US" sz="3200" dirty="0" smtClean="0">
              <a:effectLst/>
              <a:latin typeface="Calibri" panose="020F0502020204030204" pitchFamily="34" charset="0"/>
              <a:ea typeface="Calibri" panose="020F0502020204030204" pitchFamily="34" charset="0"/>
              <a:cs typeface="Titr" panose="00000700000000000000" pitchFamily="2" charset="-78"/>
            </a:endParaRPr>
          </a:p>
          <a:p>
            <a:pPr algn="ctr"/>
            <a:r>
              <a:rPr lang="fa-IR" sz="2800" dirty="0" smtClean="0">
                <a:effectLst/>
                <a:latin typeface="Calibri" panose="020F0502020204030204" pitchFamily="34" charset="0"/>
                <a:ea typeface="Calibri" panose="020F0502020204030204" pitchFamily="34" charset="0"/>
                <a:cs typeface="B Zar" panose="00000400000000000000" pitchFamily="2" charset="-78"/>
              </a:rPr>
              <a:t>منظور از منابع عام آن دسته از منابع حدیث است که فقط به موضوع نماز نپرداخته است بلکه درکنار نماز موضوعات دیگری نیزمطرح گردیده است </a:t>
            </a:r>
            <a:endParaRPr lang="en-US" sz="2800" dirty="0"/>
          </a:p>
        </p:txBody>
      </p:sp>
    </p:spTree>
    <p:extLst>
      <p:ext uri="{BB962C8B-B14F-4D97-AF65-F5344CB8AC3E}">
        <p14:creationId xmlns:p14="http://schemas.microsoft.com/office/powerpoint/2010/main" xmlns="" val="137080712"/>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8"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heel(8)">
                                      <p:cBhvr>
                                        <p:cTn id="7" dur="2000"/>
                                        <p:tgtEl>
                                          <p:spTgt spid="2">
                                            <p:txEl>
                                              <p:pRg st="0" end="0"/>
                                            </p:txEl>
                                          </p:spTgt>
                                        </p:tgtEl>
                                      </p:cBhvr>
                                    </p:animEffect>
                                  </p:childTnLst>
                                </p:cTn>
                              </p:par>
                            </p:childTnLst>
                          </p:cTn>
                        </p:par>
                        <p:par>
                          <p:cTn id="8" fill="hold">
                            <p:stCondLst>
                              <p:cond delay="2000"/>
                            </p:stCondLst>
                            <p:childTnLst>
                              <p:par>
                                <p:cTn id="9" presetID="42" presetClass="entr" presetSubtype="0" fill="hold" nodeType="after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1000"/>
                                        <p:tgtEl>
                                          <p:spTgt spid="2">
                                            <p:txEl>
                                              <p:pRg st="1" end="1"/>
                                            </p:txEl>
                                          </p:spTgt>
                                        </p:tgtEl>
                                      </p:cBhvr>
                                    </p:animEffect>
                                    <p:anim calcmode="lin" valueType="num">
                                      <p:cBhvr>
                                        <p:cTn id="12"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3"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71600" y="1600200"/>
            <a:ext cx="10236200" cy="3783600"/>
          </a:xfrm>
          <a:prstGeom prst="rect">
            <a:avLst/>
          </a:prstGeom>
        </p:spPr>
        <p:txBody>
          <a:bodyPr wrap="square">
            <a:spAutoFit/>
          </a:bodyPr>
          <a:lstStyle/>
          <a:p>
            <a:pPr algn="r" rtl="1">
              <a:lnSpc>
                <a:spcPct val="115000"/>
              </a:lnSpc>
              <a:spcAft>
                <a:spcPts val="1000"/>
              </a:spcAft>
            </a:pPr>
            <a:r>
              <a:rPr lang="fa-IR" sz="2400" dirty="0" smtClean="0">
                <a:effectLst/>
                <a:latin typeface="Calibri" panose="020F0502020204030204" pitchFamily="34" charset="0"/>
                <a:ea typeface="Calibri" panose="020F0502020204030204" pitchFamily="34" charset="0"/>
                <a:cs typeface="Titr" panose="00000700000000000000" pitchFamily="2" charset="-78"/>
              </a:rPr>
              <a:t> به عنوان نمونه موارد زیر را می توان نام برد </a:t>
            </a:r>
            <a:endParaRPr lang="en-US" sz="2400" dirty="0" smtClean="0">
              <a:effectLst/>
              <a:latin typeface="Calibri" panose="020F0502020204030204" pitchFamily="34" charset="0"/>
              <a:ea typeface="Calibri" panose="020F0502020204030204" pitchFamily="34" charset="0"/>
              <a:cs typeface="Titr" panose="00000700000000000000" pitchFamily="2" charset="-78"/>
            </a:endParaRPr>
          </a:p>
          <a:p>
            <a:pPr algn="r" rtl="1">
              <a:lnSpc>
                <a:spcPct val="115000"/>
              </a:lnSpc>
              <a:spcAft>
                <a:spcPts val="1000"/>
              </a:spcAft>
            </a:pPr>
            <a:endParaRPr lang="en-US" sz="2400" dirty="0" smtClean="0">
              <a:effectLst/>
              <a:latin typeface="Calibri" panose="020F0502020204030204" pitchFamily="34" charset="0"/>
              <a:ea typeface="Calibri" panose="020F0502020204030204" pitchFamily="34" charset="0"/>
              <a:cs typeface="Titr" panose="00000700000000000000" pitchFamily="2" charset="-78"/>
            </a:endParaRPr>
          </a:p>
          <a:p>
            <a:pPr algn="ctr"/>
            <a:r>
              <a:rPr lang="fa-IR" sz="2400" dirty="0" smtClean="0">
                <a:effectLst/>
                <a:latin typeface="Calibri" panose="020F0502020204030204" pitchFamily="34" charset="0"/>
                <a:ea typeface="Calibri" panose="020F0502020204030204" pitchFamily="34" charset="0"/>
                <a:cs typeface="B Zar" panose="00000400000000000000" pitchFamily="2" charset="-78"/>
              </a:rPr>
              <a:t>مصباح الشریعه :این کتاب که منسوب به امام صادق علیه السلام است وهیچ محدثی آن را نوشته امام نمی داند مربوط به عرفان وآداب اسلامی است از باب 39 تا43 در پنج باب به ذکر آداب افتتاح نماز ، رکوع ،سجده، تشهد وسلام نماز پرداخته است ودر باب 61دررابطه با آداب دخول مسجد از قول امام صادق مطالبی را بیان نموده است تمام مطالب مربوط به این شش باب بیان عرفان ،اسرار،آثارومفهوم شناسی افعال نمازبصورت مختصر است وادبیات این احادیث با سایر احادیث امام صادق متفاوت است وباید گفت مطالبی که درباره نماز دراین کتاب از قول امام آمده است مخالفتی با سایر احادیث نداردبرای علاقه مندان به اسراروعرفان نماز خواندن این شش باب توصیه می گردد </a:t>
            </a:r>
            <a:endParaRPr lang="en-US" sz="2400" dirty="0"/>
          </a:p>
        </p:txBody>
      </p:sp>
    </p:spTree>
    <p:extLst>
      <p:ext uri="{BB962C8B-B14F-4D97-AF65-F5344CB8AC3E}">
        <p14:creationId xmlns:p14="http://schemas.microsoft.com/office/powerpoint/2010/main" xmlns="" val="2973328003"/>
      </p:ext>
    </p:extLst>
  </p:cSld>
  <p:clrMapOvr>
    <a:masterClrMapping/>
  </p:clrMapOvr>
  <mc:AlternateContent xmlns:mc="http://schemas.openxmlformats.org/markup-compatibility/2006">
    <mc:Choice xmlns:p14="http://schemas.microsoft.com/office/powerpoint/2010/main" xmlns="" Requires="p14">
      <p:transition spd="slow" p14:dur="1200">
        <p14:prism dir="u"/>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par>
                          <p:cTn id="10" fill="hold">
                            <p:stCondLst>
                              <p:cond delay="500"/>
                            </p:stCondLst>
                            <p:childTnLst>
                              <p:par>
                                <p:cTn id="11" presetID="22" presetClass="entr" presetSubtype="1" fill="hold" nodeType="after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wipe(up)">
                                      <p:cBhvr>
                                        <p:cTn id="13"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11300" y="2590800"/>
            <a:ext cx="10541000" cy="2074414"/>
          </a:xfrm>
          <a:prstGeom prst="rect">
            <a:avLst/>
          </a:prstGeom>
        </p:spPr>
        <p:txBody>
          <a:bodyPr wrap="square">
            <a:spAutoFit/>
          </a:bodyPr>
          <a:lstStyle/>
          <a:p>
            <a:pPr marL="342900" lvl="0" indent="-342900" algn="ctr" rtl="1">
              <a:lnSpc>
                <a:spcPct val="115000"/>
              </a:lnSpc>
              <a:spcAft>
                <a:spcPts val="1000"/>
              </a:spcAft>
              <a:buFont typeface="Times New Roman" panose="02020603050405020304" pitchFamily="18" charset="0"/>
              <a:buChar char="-"/>
            </a:pPr>
            <a:r>
              <a:rPr lang="fa-IR" sz="2800" dirty="0" smtClean="0">
                <a:effectLst/>
                <a:latin typeface="Calibri" panose="020F0502020204030204" pitchFamily="34" charset="0"/>
                <a:ea typeface="Calibri" panose="020F0502020204030204" pitchFamily="34" charset="0"/>
                <a:cs typeface="B Zar" panose="00000400000000000000" pitchFamily="2" charset="-78"/>
              </a:rPr>
              <a:t>فقه الرضا :این کتاب منسوب به امام رضا علیه السلام است ولی نویسنده آن بطور یقین مشخص نیست که علی بن بابویه یا شخص دیگری است هرچند اکثر احادیث این کتاب فقهی است ولی بعضا حاوی احادیث غیر فقهی نیز می باشد در این کتاب از باب 1تا باب 21 احادیث مربوط به نماز  ذکرشده است </a:t>
            </a:r>
            <a:endParaRPr lang="en-US" sz="1400" dirty="0">
              <a:effectLst/>
              <a:latin typeface="Calibri" panose="020F0502020204030204" pitchFamily="34" charset="0"/>
              <a:ea typeface="Calibri" panose="020F0502020204030204" pitchFamily="34" charset="0"/>
              <a:cs typeface="B Zar" panose="00000400000000000000" pitchFamily="2" charset="-78"/>
            </a:endParaRPr>
          </a:p>
        </p:txBody>
      </p:sp>
    </p:spTree>
    <p:extLst>
      <p:ext uri="{BB962C8B-B14F-4D97-AF65-F5344CB8AC3E}">
        <p14:creationId xmlns:p14="http://schemas.microsoft.com/office/powerpoint/2010/main" xmlns="" val="1955656425"/>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righ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68500" y="2781300"/>
            <a:ext cx="9728200" cy="1815882"/>
          </a:xfrm>
          <a:prstGeom prst="rect">
            <a:avLst/>
          </a:prstGeom>
        </p:spPr>
        <p:txBody>
          <a:bodyPr wrap="square">
            <a:spAutoFit/>
          </a:bodyPr>
          <a:lstStyle/>
          <a:p>
            <a:pPr algn="ctr"/>
            <a:r>
              <a:rPr lang="fa-IR" sz="2800" dirty="0" smtClean="0">
                <a:effectLst/>
                <a:latin typeface="Calibri" panose="020F0502020204030204" pitchFamily="34" charset="0"/>
                <a:ea typeface="Calibri" panose="020F0502020204030204" pitchFamily="34" charset="0"/>
                <a:cs typeface="B Zar" panose="00000400000000000000" pitchFamily="2" charset="-78"/>
              </a:rPr>
              <a:t>محاسن برقی:این کتاب از قدیمی ترین مصادرشیعه ونوشته احمد بن محمد بن خالد برقی متوفی 280 است این کتاب دو جلد است ودر جلد اول این کتاب دربخش کتاب ثواب الاعمال از باب 44 تا 76 به ذکراحادیث درباب فضیلت وثواب وضو ،نماز ،مسجد ،نماز جماعت  ،نوافل ،اماکن نمازو...پرداخته است </a:t>
            </a:r>
            <a:endParaRPr lang="en-US" sz="2800" dirty="0"/>
          </a:p>
        </p:txBody>
      </p:sp>
    </p:spTree>
    <p:extLst>
      <p:ext uri="{BB962C8B-B14F-4D97-AF65-F5344CB8AC3E}">
        <p14:creationId xmlns:p14="http://schemas.microsoft.com/office/powerpoint/2010/main" xmlns="" val="3694320503"/>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43100" y="2476500"/>
            <a:ext cx="9842500" cy="2246769"/>
          </a:xfrm>
          <a:prstGeom prst="rect">
            <a:avLst/>
          </a:prstGeom>
        </p:spPr>
        <p:txBody>
          <a:bodyPr wrap="square">
            <a:spAutoFit/>
          </a:bodyPr>
          <a:lstStyle/>
          <a:p>
            <a:pPr algn="ctr"/>
            <a:r>
              <a:rPr lang="fa-IR" sz="2800" dirty="0" smtClean="0">
                <a:effectLst/>
                <a:latin typeface="Calibri" panose="020F0502020204030204" pitchFamily="34" charset="0"/>
                <a:ea typeface="Calibri" panose="020F0502020204030204" pitchFamily="34" charset="0"/>
                <a:cs typeface="B Zar" panose="00000400000000000000" pitchFamily="2" charset="-78"/>
              </a:rPr>
              <a:t>کافی :این کتاب نزد خواص وعوام شناخته شده ونوشته محمد بن یعقوب کلینی رازی متوفی 329 می باشد درجلد سوم بخش چهارم کتاب الصلاه قراردارد که ابواب همچون فضل الصلاه ،من حافظ علی صلاته او ضیعها،خشوع فی الصلاه ،بکاء ودعاء فی الصلاه،بدء الاذان وفضلها ،فضل الصلاه فی الجماعه،صلاه الصبیان ومتی یوخذ بها، صلاه فاطمه وغیرها،صلاه الحوائج ،صلاه الاستخاره ،صلاه من اراد ان یتزوج،فضل المساجد الکوفه و...ازجمله ابواب آن است </a:t>
            </a:r>
            <a:endParaRPr lang="en-US" sz="2800" dirty="0"/>
          </a:p>
        </p:txBody>
      </p:sp>
    </p:spTree>
    <p:extLst>
      <p:ext uri="{BB962C8B-B14F-4D97-AF65-F5344CB8AC3E}">
        <p14:creationId xmlns:p14="http://schemas.microsoft.com/office/powerpoint/2010/main" xmlns="" val="1087161454"/>
      </p:ext>
    </p:extLst>
  </p:cSld>
  <p:clrMapOvr>
    <a:masterClrMapping/>
  </p:clrMapOvr>
  <mc:AlternateContent xmlns:mc="http://schemas.openxmlformats.org/markup-compatibility/2006">
    <mc:Choice xmlns:p14="http://schemas.microsoft.com/office/powerpoint/2010/main" xmlns=""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06500" y="2540000"/>
            <a:ext cx="10477500" cy="1815882"/>
          </a:xfrm>
          <a:prstGeom prst="rect">
            <a:avLst/>
          </a:prstGeom>
        </p:spPr>
        <p:txBody>
          <a:bodyPr wrap="square">
            <a:spAutoFit/>
          </a:bodyPr>
          <a:lstStyle/>
          <a:p>
            <a:pPr algn="ctr"/>
            <a:r>
              <a:rPr lang="fa-IR" sz="2800" dirty="0" smtClean="0">
                <a:effectLst/>
                <a:latin typeface="Calibri" panose="020F0502020204030204" pitchFamily="34" charset="0"/>
                <a:ea typeface="Calibri" panose="020F0502020204030204" pitchFamily="34" charset="0"/>
                <a:cs typeface="B Zar" panose="00000400000000000000" pitchFamily="2" charset="-78"/>
              </a:rPr>
              <a:t>جعفریات (اشعثیات)نوشته محمد بن محمد بن اشعث متوفی قرن چهارم است وچون قرن ها این کتاب دردسترس نبوده است کمتربه احادیث آن اعتماد می شود اکثرروایات آن فقهی وازطریق موسی پسر امام جواد از پدرانش از امام صادق نقل شده است بخش دوم کتاب الصلاه می باشد که به مساله نماز جمعه دراین کتاب توجه وافری شده است </a:t>
            </a:r>
            <a:endParaRPr lang="en-US" sz="2800" dirty="0"/>
          </a:p>
        </p:txBody>
      </p:sp>
    </p:spTree>
    <p:extLst>
      <p:ext uri="{BB962C8B-B14F-4D97-AF65-F5344CB8AC3E}">
        <p14:creationId xmlns:p14="http://schemas.microsoft.com/office/powerpoint/2010/main" xmlns="" val="2997554220"/>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8)">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84300" y="2260600"/>
            <a:ext cx="10426700" cy="2677656"/>
          </a:xfrm>
          <a:prstGeom prst="rect">
            <a:avLst/>
          </a:prstGeom>
        </p:spPr>
        <p:txBody>
          <a:bodyPr wrap="square">
            <a:spAutoFit/>
          </a:bodyPr>
          <a:lstStyle/>
          <a:p>
            <a:pPr algn="ctr"/>
            <a:r>
              <a:rPr lang="fa-IR" sz="2800" dirty="0" smtClean="0">
                <a:effectLst/>
                <a:latin typeface="Calibri" panose="020F0502020204030204" pitchFamily="34" charset="0"/>
                <a:ea typeface="Calibri" panose="020F0502020204030204" pitchFamily="34" charset="0"/>
                <a:cs typeface="B Zar" panose="00000400000000000000" pitchFamily="2" charset="-78"/>
              </a:rPr>
              <a:t>دعائم الاسلام : نوشته نعمان به محمد مغربی معروف به ابن حیون متوفی 363 است در جلد اول بخش سوم کتاب الصلاه قراردارد تنها عیب این کتاب این است که احادیثش بصورت مرسل نقل شده است واز محاسن این کتاب این است که مصادر قدیمی ودارای احادیث منحصر به فرد است که درمنابع قبل از آن نیامده است در این کتاب برخی آیات نماز توسط روایات تفسیر شده است وبیشتر به بیان آثار وآداب نماز وثوابها پرداخته است تا مسائل فقهی هرچند درظاهر نام ابواب این کتاب فقهی می باشد </a:t>
            </a:r>
            <a:endParaRPr lang="en-US" sz="2800" dirty="0"/>
          </a:p>
        </p:txBody>
      </p:sp>
    </p:spTree>
    <p:extLst>
      <p:ext uri="{BB962C8B-B14F-4D97-AF65-F5344CB8AC3E}">
        <p14:creationId xmlns:p14="http://schemas.microsoft.com/office/powerpoint/2010/main" xmlns="" val="2078767226"/>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070100" y="241300"/>
            <a:ext cx="9144000" cy="6188361"/>
          </a:xfrm>
          <a:prstGeom prst="rect">
            <a:avLst/>
          </a:prstGeom>
        </p:spPr>
        <p:txBody>
          <a:bodyPr wrap="square">
            <a:spAutoFit/>
          </a:bodyPr>
          <a:lstStyle/>
          <a:p>
            <a:pPr algn="r" rtl="1">
              <a:lnSpc>
                <a:spcPct val="115000"/>
              </a:lnSpc>
              <a:spcAft>
                <a:spcPts val="1000"/>
              </a:spcAft>
            </a:pPr>
            <a:r>
              <a:rPr lang="fa-IR" sz="2800" dirty="0" smtClean="0">
                <a:effectLst/>
                <a:latin typeface="Calibri" panose="020F0502020204030204" pitchFamily="34" charset="0"/>
                <a:ea typeface="Calibri" panose="020F0502020204030204" pitchFamily="34" charset="0"/>
                <a:cs typeface="Titr" panose="00000700000000000000" pitchFamily="2" charset="-78"/>
              </a:rPr>
              <a:t>درپایان درس انتظار می رود دانش پژوه بتواند به سوالات زیر پاسخ دهد</a:t>
            </a:r>
            <a:r>
              <a:rPr lang="en-US" sz="2800" dirty="0" smtClean="0">
                <a:effectLst/>
                <a:latin typeface="Calibri" panose="020F0502020204030204" pitchFamily="34" charset="0"/>
                <a:ea typeface="Calibri" panose="020F0502020204030204" pitchFamily="34" charset="0"/>
                <a:cs typeface="Titr" panose="00000700000000000000" pitchFamily="2" charset="-78"/>
              </a:rPr>
              <a:t>:</a:t>
            </a:r>
          </a:p>
          <a:p>
            <a:pPr algn="r" rtl="1">
              <a:lnSpc>
                <a:spcPct val="115000"/>
              </a:lnSpc>
              <a:spcAft>
                <a:spcPts val="1000"/>
              </a:spcAft>
            </a:pPr>
            <a:r>
              <a:rPr lang="fa-IR" sz="2800" dirty="0" smtClean="0">
                <a:effectLst/>
                <a:latin typeface="Calibri" panose="020F0502020204030204" pitchFamily="34" charset="0"/>
                <a:ea typeface="Calibri" panose="020F0502020204030204" pitchFamily="34" charset="0"/>
                <a:cs typeface="Titr" panose="00000700000000000000" pitchFamily="2" charset="-78"/>
              </a:rPr>
              <a:t> </a:t>
            </a:r>
            <a:endParaRPr lang="en-US" sz="2800" dirty="0" smtClean="0">
              <a:effectLst/>
              <a:latin typeface="Calibri" panose="020F0502020204030204" pitchFamily="34" charset="0"/>
              <a:ea typeface="Calibri" panose="020F0502020204030204" pitchFamily="34" charset="0"/>
              <a:cs typeface="Titr" panose="00000700000000000000" pitchFamily="2" charset="-78"/>
            </a:endParaRPr>
          </a:p>
          <a:p>
            <a:pPr algn="r" rtl="1">
              <a:lnSpc>
                <a:spcPct val="115000"/>
              </a:lnSpc>
              <a:spcAft>
                <a:spcPts val="1000"/>
              </a:spcAft>
            </a:pPr>
            <a:r>
              <a:rPr lang="fa-IR" sz="2400" dirty="0" smtClean="0">
                <a:effectLst/>
                <a:latin typeface="Calibri" panose="020F0502020204030204" pitchFamily="34" charset="0"/>
                <a:ea typeface="Calibri" panose="020F0502020204030204" pitchFamily="34" charset="0"/>
                <a:cs typeface="Arial" panose="020B0604020202020204" pitchFamily="34" charset="0"/>
              </a:rPr>
              <a:t>چند نمونه از منابع خاص روایات نماز را ذکر کنید </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fa-IR" sz="2400" dirty="0" smtClean="0">
                <a:effectLst/>
                <a:latin typeface="Calibri" panose="020F0502020204030204" pitchFamily="34" charset="0"/>
                <a:ea typeface="Calibri" panose="020F0502020204030204" pitchFamily="34" charset="0"/>
                <a:cs typeface="Arial" panose="020B0604020202020204" pitchFamily="34" charset="0"/>
              </a:rPr>
              <a:t>ویژگی کتاب شناخت نامه نماز چیست ؟</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fa-IR" sz="2400" dirty="0" smtClean="0">
                <a:effectLst/>
                <a:latin typeface="Calibri" panose="020F0502020204030204" pitchFamily="34" charset="0"/>
                <a:ea typeface="Calibri" panose="020F0502020204030204" pitchFamily="34" charset="0"/>
                <a:cs typeface="Arial" panose="020B0604020202020204" pitchFamily="34" charset="0"/>
              </a:rPr>
              <a:t>چند نمونه از منابع عام در نقل روایات نماز را ذکر کنید </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fa-IR" sz="2400" dirty="0" smtClean="0">
                <a:effectLst/>
                <a:latin typeface="Calibri" panose="020F0502020204030204" pitchFamily="34" charset="0"/>
                <a:ea typeface="Calibri" panose="020F0502020204030204" pitchFamily="34" charset="0"/>
                <a:cs typeface="Arial" panose="020B0604020202020204" pitchFamily="34" charset="0"/>
              </a:rPr>
              <a:t>راه شناخت احادیث معتبر از غیر معتبر چیست ؟</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fa-IR" sz="2400" dirty="0" smtClean="0">
                <a:effectLst/>
                <a:latin typeface="Calibri" panose="020F0502020204030204" pitchFamily="34" charset="0"/>
                <a:ea typeface="Calibri" panose="020F0502020204030204" pitchFamily="34" charset="0"/>
                <a:cs typeface="Arial" panose="020B0604020202020204" pitchFamily="34" charset="0"/>
              </a:rPr>
              <a:t>معیاردر نقل احادیث نماز چه مواردی است ؟</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4101135020"/>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80">
                                          <p:stCondLst>
                                            <p:cond delay="0"/>
                                          </p:stCondLst>
                                        </p:cTn>
                                        <p:tgtEl>
                                          <p:spTgt spid="5">
                                            <p:txEl>
                                              <p:pRg st="0" end="0"/>
                                            </p:txEl>
                                          </p:spTgt>
                                        </p:tgtEl>
                                      </p:cBhvr>
                                    </p:animEffect>
                                    <p:anim calcmode="lin" valueType="num">
                                      <p:cBhvr>
                                        <p:cTn id="8" dur="1822" tmFilter="0,0; 0.14,0.36; 0.43,0.73; 0.71,0.91; 1.0,1.0">
                                          <p:stCondLst>
                                            <p:cond delay="0"/>
                                          </p:stCondLst>
                                        </p:cTn>
                                        <p:tgtEl>
                                          <p:spTgt spid="5">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xEl>
                                              <p:pRg st="0" end="0"/>
                                            </p:txEl>
                                          </p:spTgt>
                                        </p:tgtEl>
                                      </p:cBhvr>
                                      <p:to x="100000" y="60000"/>
                                    </p:animScale>
                                    <p:animScale>
                                      <p:cBhvr>
                                        <p:cTn id="14" dur="166" decel="50000">
                                          <p:stCondLst>
                                            <p:cond delay="676"/>
                                          </p:stCondLst>
                                        </p:cTn>
                                        <p:tgtEl>
                                          <p:spTgt spid="5">
                                            <p:txEl>
                                              <p:pRg st="0" end="0"/>
                                            </p:txEl>
                                          </p:spTgt>
                                        </p:tgtEl>
                                      </p:cBhvr>
                                      <p:to x="100000" y="100000"/>
                                    </p:animScale>
                                    <p:animScale>
                                      <p:cBhvr>
                                        <p:cTn id="15" dur="26">
                                          <p:stCondLst>
                                            <p:cond delay="1312"/>
                                          </p:stCondLst>
                                        </p:cTn>
                                        <p:tgtEl>
                                          <p:spTgt spid="5">
                                            <p:txEl>
                                              <p:pRg st="0" end="0"/>
                                            </p:txEl>
                                          </p:spTgt>
                                        </p:tgtEl>
                                      </p:cBhvr>
                                      <p:to x="100000" y="80000"/>
                                    </p:animScale>
                                    <p:animScale>
                                      <p:cBhvr>
                                        <p:cTn id="16" dur="166" decel="50000">
                                          <p:stCondLst>
                                            <p:cond delay="1338"/>
                                          </p:stCondLst>
                                        </p:cTn>
                                        <p:tgtEl>
                                          <p:spTgt spid="5">
                                            <p:txEl>
                                              <p:pRg st="0" end="0"/>
                                            </p:txEl>
                                          </p:spTgt>
                                        </p:tgtEl>
                                      </p:cBhvr>
                                      <p:to x="100000" y="100000"/>
                                    </p:animScale>
                                    <p:animScale>
                                      <p:cBhvr>
                                        <p:cTn id="17" dur="26">
                                          <p:stCondLst>
                                            <p:cond delay="1642"/>
                                          </p:stCondLst>
                                        </p:cTn>
                                        <p:tgtEl>
                                          <p:spTgt spid="5">
                                            <p:txEl>
                                              <p:pRg st="0" end="0"/>
                                            </p:txEl>
                                          </p:spTgt>
                                        </p:tgtEl>
                                      </p:cBhvr>
                                      <p:to x="100000" y="90000"/>
                                    </p:animScale>
                                    <p:animScale>
                                      <p:cBhvr>
                                        <p:cTn id="18" dur="166" decel="50000">
                                          <p:stCondLst>
                                            <p:cond delay="1668"/>
                                          </p:stCondLst>
                                        </p:cTn>
                                        <p:tgtEl>
                                          <p:spTgt spid="5">
                                            <p:txEl>
                                              <p:pRg st="0" end="0"/>
                                            </p:txEl>
                                          </p:spTgt>
                                        </p:tgtEl>
                                      </p:cBhvr>
                                      <p:to x="100000" y="100000"/>
                                    </p:animScale>
                                    <p:animScale>
                                      <p:cBhvr>
                                        <p:cTn id="19" dur="26">
                                          <p:stCondLst>
                                            <p:cond delay="1808"/>
                                          </p:stCondLst>
                                        </p:cTn>
                                        <p:tgtEl>
                                          <p:spTgt spid="5">
                                            <p:txEl>
                                              <p:pRg st="0" end="0"/>
                                            </p:txEl>
                                          </p:spTgt>
                                        </p:tgtEl>
                                      </p:cBhvr>
                                      <p:to x="100000" y="95000"/>
                                    </p:animScale>
                                    <p:animScale>
                                      <p:cBhvr>
                                        <p:cTn id="20" dur="166" decel="50000">
                                          <p:stCondLst>
                                            <p:cond delay="1834"/>
                                          </p:stCondLst>
                                        </p:cTn>
                                        <p:tgtEl>
                                          <p:spTgt spid="5">
                                            <p:txEl>
                                              <p:pRg st="0" end="0"/>
                                            </p:txEl>
                                          </p:spTgt>
                                        </p:tgtEl>
                                      </p:cBhvr>
                                      <p:to x="100000" y="100000"/>
                                    </p:animScale>
                                  </p:childTnLst>
                                </p:cTn>
                              </p:par>
                            </p:childTnLst>
                          </p:cTn>
                        </p:par>
                        <p:par>
                          <p:cTn id="21" fill="hold">
                            <p:stCondLst>
                              <p:cond delay="2000"/>
                            </p:stCondLst>
                            <p:childTnLst>
                              <p:par>
                                <p:cTn id="22" presetID="10" presetClass="entr" presetSubtype="0" fill="hold" nodeType="afterEffect">
                                  <p:stCondLst>
                                    <p:cond delay="0"/>
                                  </p:stCondLst>
                                  <p:childTnLst>
                                    <p:set>
                                      <p:cBhvr>
                                        <p:cTn id="23" dur="1" fill="hold">
                                          <p:stCondLst>
                                            <p:cond delay="0"/>
                                          </p:stCondLst>
                                        </p:cTn>
                                        <p:tgtEl>
                                          <p:spTgt spid="5">
                                            <p:txEl>
                                              <p:pRg st="2" end="2"/>
                                            </p:txEl>
                                          </p:spTgt>
                                        </p:tgtEl>
                                        <p:attrNameLst>
                                          <p:attrName>style.visibility</p:attrName>
                                        </p:attrNameLst>
                                      </p:cBhvr>
                                      <p:to>
                                        <p:strVal val="visible"/>
                                      </p:to>
                                    </p:set>
                                    <p:animEffect transition="in" filter="fade">
                                      <p:cBhvr>
                                        <p:cTn id="24" dur="500"/>
                                        <p:tgtEl>
                                          <p:spTgt spid="5">
                                            <p:txEl>
                                              <p:pRg st="2" end="2"/>
                                            </p:txEl>
                                          </p:spTgt>
                                        </p:tgtEl>
                                      </p:cBhvr>
                                    </p:animEffect>
                                  </p:childTnLst>
                                </p:cTn>
                              </p:par>
                            </p:childTnLst>
                          </p:cTn>
                        </p:par>
                        <p:par>
                          <p:cTn id="25" fill="hold">
                            <p:stCondLst>
                              <p:cond delay="2500"/>
                            </p:stCondLst>
                            <p:childTnLst>
                              <p:par>
                                <p:cTn id="26" presetID="10" presetClass="entr" presetSubtype="0" fill="hold" nodeType="after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Effect transition="in" filter="fade">
                                      <p:cBhvr>
                                        <p:cTn id="28" dur="500"/>
                                        <p:tgtEl>
                                          <p:spTgt spid="5">
                                            <p:txEl>
                                              <p:pRg st="4" end="4"/>
                                            </p:txEl>
                                          </p:spTgt>
                                        </p:tgtEl>
                                      </p:cBhvr>
                                    </p:animEffect>
                                  </p:childTnLst>
                                </p:cTn>
                              </p:par>
                            </p:childTnLst>
                          </p:cTn>
                        </p:par>
                        <p:par>
                          <p:cTn id="29" fill="hold">
                            <p:stCondLst>
                              <p:cond delay="3000"/>
                            </p:stCondLst>
                            <p:childTnLst>
                              <p:par>
                                <p:cTn id="30" presetID="10" presetClass="entr" presetSubtype="0" fill="hold" nodeType="afterEffect">
                                  <p:stCondLst>
                                    <p:cond delay="0"/>
                                  </p:stCondLst>
                                  <p:childTnLst>
                                    <p:set>
                                      <p:cBhvr>
                                        <p:cTn id="31" dur="1" fill="hold">
                                          <p:stCondLst>
                                            <p:cond delay="0"/>
                                          </p:stCondLst>
                                        </p:cTn>
                                        <p:tgtEl>
                                          <p:spTgt spid="5">
                                            <p:txEl>
                                              <p:pRg st="6" end="6"/>
                                            </p:txEl>
                                          </p:spTgt>
                                        </p:tgtEl>
                                        <p:attrNameLst>
                                          <p:attrName>style.visibility</p:attrName>
                                        </p:attrNameLst>
                                      </p:cBhvr>
                                      <p:to>
                                        <p:strVal val="visible"/>
                                      </p:to>
                                    </p:set>
                                    <p:animEffect transition="in" filter="fade">
                                      <p:cBhvr>
                                        <p:cTn id="32" dur="500"/>
                                        <p:tgtEl>
                                          <p:spTgt spid="5">
                                            <p:txEl>
                                              <p:pRg st="6" end="6"/>
                                            </p:txEl>
                                          </p:spTgt>
                                        </p:tgtEl>
                                      </p:cBhvr>
                                    </p:animEffect>
                                  </p:childTnLst>
                                </p:cTn>
                              </p:par>
                            </p:childTnLst>
                          </p:cTn>
                        </p:par>
                        <p:par>
                          <p:cTn id="33" fill="hold">
                            <p:stCondLst>
                              <p:cond delay="3500"/>
                            </p:stCondLst>
                            <p:childTnLst>
                              <p:par>
                                <p:cTn id="34" presetID="10" presetClass="entr" presetSubtype="0" fill="hold" nodeType="afterEffect">
                                  <p:stCondLst>
                                    <p:cond delay="0"/>
                                  </p:stCondLst>
                                  <p:childTnLst>
                                    <p:set>
                                      <p:cBhvr>
                                        <p:cTn id="35" dur="1" fill="hold">
                                          <p:stCondLst>
                                            <p:cond delay="0"/>
                                          </p:stCondLst>
                                        </p:cTn>
                                        <p:tgtEl>
                                          <p:spTgt spid="5">
                                            <p:txEl>
                                              <p:pRg st="8" end="8"/>
                                            </p:txEl>
                                          </p:spTgt>
                                        </p:tgtEl>
                                        <p:attrNameLst>
                                          <p:attrName>style.visibility</p:attrName>
                                        </p:attrNameLst>
                                      </p:cBhvr>
                                      <p:to>
                                        <p:strVal val="visible"/>
                                      </p:to>
                                    </p:set>
                                    <p:animEffect transition="in" filter="fade">
                                      <p:cBhvr>
                                        <p:cTn id="36" dur="500"/>
                                        <p:tgtEl>
                                          <p:spTgt spid="5">
                                            <p:txEl>
                                              <p:pRg st="8" end="8"/>
                                            </p:txEl>
                                          </p:spTgt>
                                        </p:tgtEl>
                                      </p:cBhvr>
                                    </p:animEffect>
                                  </p:childTnLst>
                                </p:cTn>
                              </p:par>
                            </p:childTnLst>
                          </p:cTn>
                        </p:par>
                        <p:par>
                          <p:cTn id="37" fill="hold">
                            <p:stCondLst>
                              <p:cond delay="4000"/>
                            </p:stCondLst>
                            <p:childTnLst>
                              <p:par>
                                <p:cTn id="38" presetID="10" presetClass="entr" presetSubtype="0" fill="hold" nodeType="afterEffect">
                                  <p:stCondLst>
                                    <p:cond delay="0"/>
                                  </p:stCondLst>
                                  <p:childTnLst>
                                    <p:set>
                                      <p:cBhvr>
                                        <p:cTn id="39" dur="1" fill="hold">
                                          <p:stCondLst>
                                            <p:cond delay="0"/>
                                          </p:stCondLst>
                                        </p:cTn>
                                        <p:tgtEl>
                                          <p:spTgt spid="5">
                                            <p:txEl>
                                              <p:pRg st="10" end="10"/>
                                            </p:txEl>
                                          </p:spTgt>
                                        </p:tgtEl>
                                        <p:attrNameLst>
                                          <p:attrName>style.visibility</p:attrName>
                                        </p:attrNameLst>
                                      </p:cBhvr>
                                      <p:to>
                                        <p:strVal val="visible"/>
                                      </p:to>
                                    </p:set>
                                    <p:animEffect transition="in" filter="fade">
                                      <p:cBhvr>
                                        <p:cTn id="40" dur="500"/>
                                        <p:tgtEl>
                                          <p:spTgt spid="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76400" y="2616200"/>
            <a:ext cx="10236200" cy="2074414"/>
          </a:xfrm>
          <a:prstGeom prst="rect">
            <a:avLst/>
          </a:prstGeom>
        </p:spPr>
        <p:txBody>
          <a:bodyPr wrap="square">
            <a:spAutoFit/>
          </a:bodyPr>
          <a:lstStyle/>
          <a:p>
            <a:pPr algn="ctr" rtl="1">
              <a:lnSpc>
                <a:spcPct val="115000"/>
              </a:lnSpc>
              <a:spcAft>
                <a:spcPts val="1000"/>
              </a:spcAft>
            </a:pPr>
            <a:r>
              <a:rPr lang="fa-IR" sz="2800" dirty="0" smtClean="0">
                <a:effectLst/>
                <a:latin typeface="Calibri" panose="020F0502020204030204" pitchFamily="34" charset="0"/>
                <a:ea typeface="Calibri" panose="020F0502020204030204" pitchFamily="34" charset="0"/>
                <a:cs typeface="B Zar" panose="00000400000000000000" pitchFamily="2" charset="-78"/>
              </a:rPr>
              <a:t>من لا یحضره الفقیه :نوشته محمد بن علی بن حسین بن موسی بن بابویه قمی معروف به شیخ صدوق واز کتب اربعه است در جلد اول از باب سوم تا بیستم مربوط به احادیث مربوط به نماز است که اکثر آن هرچند فقهی است ولی درباره علل وآداب نیز روایت دارد به عنوان نمونه درباره کیفیت وضوی پیامبر وامیر مومنان و علت وضو وغسل ابوابی دارد </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1914462879"/>
      </p:ext>
    </p:extLst>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out)">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97000" y="1511300"/>
            <a:ext cx="9931400" cy="4524315"/>
          </a:xfrm>
          <a:prstGeom prst="rect">
            <a:avLst/>
          </a:prstGeom>
        </p:spPr>
        <p:txBody>
          <a:bodyPr wrap="square">
            <a:spAutoFit/>
          </a:bodyPr>
          <a:lstStyle/>
          <a:p>
            <a:pPr algn="ctr" rtl="1"/>
            <a:r>
              <a:rPr lang="fa-IR" sz="2400" dirty="0" smtClean="0">
                <a:effectLst/>
                <a:latin typeface="Times New Roman" panose="02020603050405020304" pitchFamily="18" charset="0"/>
                <a:ea typeface="Times New Roman" panose="02020603050405020304" pitchFamily="18" charset="0"/>
                <a:cs typeface="B Zar" panose="00000400000000000000" pitchFamily="2" charset="-78"/>
              </a:rPr>
              <a:t>ثواب الاعمال وعقاب الاعمال : نوشته شیخ صدوق درباب پاداش وثوابهای اعمال نیک وعقاب اعمال ناپسند است در قسمت ثواب الاعمال ابوابی همچون </a:t>
            </a:r>
            <a:r>
              <a:rPr lang="fa-IR" sz="2400" dirty="0" smtClean="0">
                <a:effectLst/>
                <a:latin typeface="Andalus" panose="02020603050405020304" pitchFamily="18" charset="-78"/>
                <a:ea typeface="Times New Roman" panose="02020603050405020304" pitchFamily="18" charset="0"/>
                <a:cs typeface="B Zar" panose="00000400000000000000" pitchFamily="2" charset="-78"/>
              </a:rPr>
              <a:t>ثواب من ذكر اسم الله عز و جل على وضوئه‏</a:t>
            </a:r>
            <a:r>
              <a:rPr lang="fa-IR" sz="2400" dirty="0" smtClean="0">
                <a:effectLst/>
                <a:latin typeface="Times New Roman" panose="02020603050405020304" pitchFamily="18" charset="0"/>
                <a:ea typeface="Times New Roman" panose="02020603050405020304" pitchFamily="18" charset="0"/>
                <a:cs typeface="B Zar" panose="00000400000000000000" pitchFamily="2" charset="-78"/>
              </a:rPr>
              <a:t>،</a:t>
            </a:r>
            <a:r>
              <a:rPr lang="fa-IR" sz="2400" dirty="0" smtClean="0">
                <a:effectLst/>
                <a:latin typeface="Andalus" panose="02020603050405020304" pitchFamily="18" charset="-78"/>
                <a:ea typeface="Times New Roman" panose="02020603050405020304" pitchFamily="18" charset="0"/>
                <a:cs typeface="B Zar" panose="00000400000000000000" pitchFamily="2" charset="-78"/>
              </a:rPr>
              <a:t>ثواب من توضأ مثل وضوء أمير المؤمنين ص و قال مثل قوله‏،ثواب التمندل و ترك التمندل بعد الوضوء،ثواب الوضوء لصلاة المغرب و الغداة،ثواب فتح العيون عند الوضوء</a:t>
            </a:r>
            <a:r>
              <a:rPr lang="fa-IR" sz="2400" dirty="0" smtClean="0">
                <a:effectLst/>
                <a:latin typeface="Times New Roman" panose="02020603050405020304" pitchFamily="18" charset="0"/>
                <a:ea typeface="Times New Roman" panose="02020603050405020304" pitchFamily="18" charset="0"/>
                <a:cs typeface="B Zar" panose="00000400000000000000" pitchFamily="2" charset="-78"/>
              </a:rPr>
              <a:t>،</a:t>
            </a:r>
            <a:r>
              <a:rPr lang="fa-IR" sz="2400" dirty="0" smtClean="0">
                <a:effectLst/>
                <a:latin typeface="Andalus" panose="02020603050405020304" pitchFamily="18" charset="-78"/>
                <a:ea typeface="Times New Roman" panose="02020603050405020304" pitchFamily="18" charset="0"/>
                <a:cs typeface="B Zar" panose="00000400000000000000" pitchFamily="2" charset="-78"/>
              </a:rPr>
              <a:t>ثواب تجديد الوضوء،ثواب من أسبغ وضوءه و أحسن صلاته‏،ثواب إتيان المساجد</a:t>
            </a:r>
            <a:r>
              <a:rPr lang="fa-IR" sz="2400" dirty="0" smtClean="0">
                <a:effectLst/>
                <a:latin typeface="Times New Roman" panose="02020603050405020304" pitchFamily="18" charset="0"/>
                <a:ea typeface="Times New Roman" panose="02020603050405020304" pitchFamily="18" charset="0"/>
                <a:cs typeface="B Zar" panose="00000400000000000000" pitchFamily="2" charset="-78"/>
              </a:rPr>
              <a:t>،</a:t>
            </a:r>
            <a:r>
              <a:rPr lang="fa-IR" sz="2400" dirty="0" smtClean="0">
                <a:effectLst/>
                <a:latin typeface="Andalus" panose="02020603050405020304" pitchFamily="18" charset="-78"/>
                <a:ea typeface="Times New Roman" panose="02020603050405020304" pitchFamily="18" charset="0"/>
                <a:cs typeface="B Zar" panose="00000400000000000000" pitchFamily="2" charset="-78"/>
              </a:rPr>
              <a:t>ثواب من صلى الصلوات الخمس و أقامهن و حافظ على مواقيتهن‏</a:t>
            </a:r>
            <a:r>
              <a:rPr lang="fa-IR" sz="2400" dirty="0" smtClean="0">
                <a:effectLst/>
                <a:latin typeface="Times New Roman" panose="02020603050405020304" pitchFamily="18" charset="0"/>
                <a:ea typeface="Times New Roman" panose="02020603050405020304" pitchFamily="18" charset="0"/>
                <a:cs typeface="B Zar" panose="00000400000000000000" pitchFamily="2" charset="-78"/>
              </a:rPr>
              <a:t>،</a:t>
            </a:r>
            <a:r>
              <a:rPr lang="fa-IR" sz="2400" dirty="0" smtClean="0">
                <a:effectLst/>
                <a:latin typeface="Andalus" panose="02020603050405020304" pitchFamily="18" charset="-78"/>
                <a:ea typeface="Times New Roman" panose="02020603050405020304" pitchFamily="18" charset="0"/>
                <a:cs typeface="B Zar" panose="00000400000000000000" pitchFamily="2" charset="-78"/>
              </a:rPr>
              <a:t>صلاة النوافل‏</a:t>
            </a:r>
            <a:r>
              <a:rPr lang="fa-IR" sz="2400" dirty="0" smtClean="0">
                <a:effectLst/>
                <a:latin typeface="Times New Roman" panose="02020603050405020304" pitchFamily="18" charset="0"/>
                <a:ea typeface="Times New Roman" panose="02020603050405020304" pitchFamily="18" charset="0"/>
                <a:cs typeface="B Zar" panose="00000400000000000000" pitchFamily="2" charset="-78"/>
              </a:rPr>
              <a:t>،</a:t>
            </a:r>
            <a:r>
              <a:rPr lang="fa-IR" sz="2400" dirty="0" smtClean="0">
                <a:effectLst/>
                <a:latin typeface="Andalus" panose="02020603050405020304" pitchFamily="18" charset="-78"/>
                <a:ea typeface="Times New Roman" panose="02020603050405020304" pitchFamily="18" charset="0"/>
                <a:cs typeface="B Zar" panose="00000400000000000000" pitchFamily="2" charset="-78"/>
              </a:rPr>
              <a:t>ثواب الصلاة في المسجد الحرام‏</a:t>
            </a:r>
            <a:r>
              <a:rPr lang="fa-IR" sz="2400" dirty="0" smtClean="0">
                <a:effectLst/>
                <a:latin typeface="Times New Roman" panose="02020603050405020304" pitchFamily="18" charset="0"/>
                <a:ea typeface="Times New Roman" panose="02020603050405020304" pitchFamily="18" charset="0"/>
                <a:cs typeface="B Zar" panose="00000400000000000000" pitchFamily="2" charset="-78"/>
              </a:rPr>
              <a:t>،</a:t>
            </a:r>
            <a:r>
              <a:rPr lang="fa-IR" sz="2400" dirty="0" smtClean="0">
                <a:effectLst/>
                <a:latin typeface="Andalus" panose="02020603050405020304" pitchFamily="18" charset="-78"/>
                <a:ea typeface="Times New Roman" panose="02020603050405020304" pitchFamily="18" charset="0"/>
                <a:cs typeface="B Zar" panose="00000400000000000000" pitchFamily="2" charset="-78"/>
              </a:rPr>
              <a:t>ثواب الصلاة في مسجد النبي ص‏</a:t>
            </a:r>
            <a:r>
              <a:rPr lang="fa-IR" sz="2400" dirty="0" smtClean="0">
                <a:effectLst/>
                <a:latin typeface="Times New Roman" panose="02020603050405020304" pitchFamily="18" charset="0"/>
                <a:ea typeface="Times New Roman" panose="02020603050405020304" pitchFamily="18" charset="0"/>
                <a:cs typeface="B Zar" panose="00000400000000000000" pitchFamily="2" charset="-78"/>
              </a:rPr>
              <a:t>،</a:t>
            </a:r>
            <a:r>
              <a:rPr lang="fa-IR" sz="2400" dirty="0" smtClean="0">
                <a:effectLst/>
                <a:latin typeface="Andalus" panose="02020603050405020304" pitchFamily="18" charset="-78"/>
                <a:ea typeface="Times New Roman" panose="02020603050405020304" pitchFamily="18" charset="0"/>
                <a:cs typeface="B Zar" panose="00000400000000000000" pitchFamily="2" charset="-78"/>
              </a:rPr>
              <a:t>ثواب الصلاة في بيت المقدس و مسجد الأعظم و مسجد القبيلة و مسجد السوق‏</a:t>
            </a:r>
            <a:r>
              <a:rPr lang="fa-IR" sz="2400" dirty="0" smtClean="0">
                <a:effectLst/>
                <a:latin typeface="Times New Roman" panose="02020603050405020304" pitchFamily="18" charset="0"/>
                <a:ea typeface="Times New Roman" panose="02020603050405020304" pitchFamily="18" charset="0"/>
                <a:cs typeface="B Zar" panose="00000400000000000000" pitchFamily="2" charset="-78"/>
              </a:rPr>
              <a:t>،</a:t>
            </a:r>
            <a:r>
              <a:rPr lang="fa-IR" sz="2400" dirty="0" smtClean="0">
                <a:effectLst/>
                <a:latin typeface="Andalus" panose="02020603050405020304" pitchFamily="18" charset="-78"/>
                <a:ea typeface="Times New Roman" panose="02020603050405020304" pitchFamily="18" charset="0"/>
                <a:cs typeface="B Zar" panose="00000400000000000000" pitchFamily="2" charset="-78"/>
              </a:rPr>
              <a:t>ثواب المؤذنين‏</a:t>
            </a:r>
            <a:r>
              <a:rPr lang="fa-IR" sz="2400" dirty="0" smtClean="0">
                <a:effectLst/>
                <a:latin typeface="Times New Roman" panose="02020603050405020304" pitchFamily="18" charset="0"/>
                <a:ea typeface="Times New Roman" panose="02020603050405020304" pitchFamily="18" charset="0"/>
                <a:cs typeface="B Zar" panose="00000400000000000000" pitchFamily="2" charset="-78"/>
              </a:rPr>
              <a:t>،</a:t>
            </a:r>
            <a:r>
              <a:rPr lang="fa-IR" sz="2400" dirty="0" smtClean="0">
                <a:effectLst/>
                <a:latin typeface="Andalus" panose="02020603050405020304" pitchFamily="18" charset="-78"/>
                <a:ea typeface="Times New Roman" panose="02020603050405020304" pitchFamily="18" charset="0"/>
                <a:cs typeface="B Zar" panose="00000400000000000000" pitchFamily="2" charset="-78"/>
              </a:rPr>
              <a:t>ثواب من صلى بأذان و إقامة</a:t>
            </a:r>
            <a:r>
              <a:rPr lang="fa-IR" sz="2400" dirty="0" smtClean="0">
                <a:effectLst/>
                <a:latin typeface="Times New Roman" panose="02020603050405020304" pitchFamily="18" charset="0"/>
                <a:ea typeface="Times New Roman" panose="02020603050405020304" pitchFamily="18" charset="0"/>
                <a:cs typeface="B Zar" panose="00000400000000000000" pitchFamily="2" charset="-78"/>
              </a:rPr>
              <a:t>،</a:t>
            </a:r>
            <a:r>
              <a:rPr lang="fa-IR" sz="2400" dirty="0" smtClean="0">
                <a:effectLst/>
                <a:latin typeface="Andalus" panose="02020603050405020304" pitchFamily="18" charset="-78"/>
                <a:ea typeface="Times New Roman" panose="02020603050405020304" pitchFamily="18" charset="0"/>
                <a:cs typeface="B Zar" panose="00000400000000000000" pitchFamily="2" charset="-78"/>
              </a:rPr>
              <a:t>ثواب من أطولكم قنوتا</a:t>
            </a:r>
            <a:r>
              <a:rPr lang="fa-IR" sz="2400" dirty="0" smtClean="0">
                <a:effectLst/>
                <a:latin typeface="Times New Roman" panose="02020603050405020304" pitchFamily="18" charset="0"/>
                <a:ea typeface="Times New Roman" panose="02020603050405020304" pitchFamily="18" charset="0"/>
                <a:cs typeface="B Zar" panose="00000400000000000000" pitchFamily="2" charset="-78"/>
              </a:rPr>
              <a:t>،</a:t>
            </a:r>
            <a:r>
              <a:rPr lang="fa-IR" sz="2400" dirty="0" smtClean="0">
                <a:effectLst/>
                <a:latin typeface="Andalus" panose="02020603050405020304" pitchFamily="18" charset="-78"/>
                <a:ea typeface="Times New Roman" panose="02020603050405020304" pitchFamily="18" charset="0"/>
                <a:cs typeface="B Zar" panose="00000400000000000000" pitchFamily="2" charset="-78"/>
              </a:rPr>
              <a:t>ثواب من أطال السجود،ثواب من قال في ركوعه و قيامه و سجوده اللهم صل على محمد و آل محمد ،ثواب الصلاة  ودربخش عقاب الاعمال ابواب چون :عقاب من صلى بغير وضوء،عقاب من استخف بصلاته‏،عقاب من ترك غسل الجنابة،عقاب من خفف سجوده‏،عقاب من التفت في صلاته ثلاث مرات‏،عقاب من صلى الصلاة لغير وقتها،عقاب من ترك صلاة فريضة أو تهاون بها متعمدا،عقاب من أخر صلاة العصر،عقاب من ترك الجماعة و الجمعة وجود دارد که به ذکر یک یا چند حدیث ذیل هرکدام پرداخته است</a:t>
            </a:r>
            <a:endParaRPr lang="en-US" sz="1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xmlns="" val="2579191744"/>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97000" y="2819400"/>
            <a:ext cx="10388600" cy="1815882"/>
          </a:xfrm>
          <a:prstGeom prst="rect">
            <a:avLst/>
          </a:prstGeom>
        </p:spPr>
        <p:txBody>
          <a:bodyPr wrap="square">
            <a:spAutoFit/>
          </a:bodyPr>
          <a:lstStyle/>
          <a:p>
            <a:pPr algn="ctr"/>
            <a:r>
              <a:rPr lang="fa-IR" sz="2800" dirty="0" smtClean="0">
                <a:effectLst/>
                <a:latin typeface="Andalus" panose="02020603050405020304" pitchFamily="18" charset="-78"/>
                <a:ea typeface="Calibri" panose="020F0502020204030204" pitchFamily="34" charset="0"/>
                <a:cs typeface="B Zar" panose="00000400000000000000" pitchFamily="2" charset="-78"/>
              </a:rPr>
              <a:t>المقنع : نوشته شیخ صدوق وکتابی در فقه ماثور است که متن احادیث در این کتاب به عنوان فتاوی شیخ صدوق قرار گرفته است واز این جهت اولین مورد است ومحقق مشکینی با الهام از این کتاب الفقه الماثوررا تالیف نموده است این کتاب یک جلد است و بخش دوم آن ابواب مربوط به نماز می باشد دراین کتاب به آداب نماز توجه شده است </a:t>
            </a:r>
            <a:endParaRPr lang="en-US" sz="2800" dirty="0"/>
          </a:p>
        </p:txBody>
      </p:sp>
    </p:spTree>
    <p:extLst>
      <p:ext uri="{BB962C8B-B14F-4D97-AF65-F5344CB8AC3E}">
        <p14:creationId xmlns:p14="http://schemas.microsoft.com/office/powerpoint/2010/main" xmlns="" val="2505910696"/>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35200" y="2743200"/>
            <a:ext cx="9245600" cy="1815882"/>
          </a:xfrm>
          <a:prstGeom prst="rect">
            <a:avLst/>
          </a:prstGeom>
        </p:spPr>
        <p:txBody>
          <a:bodyPr wrap="square">
            <a:spAutoFit/>
          </a:bodyPr>
          <a:lstStyle/>
          <a:p>
            <a:pPr algn="ctr" rtl="1"/>
            <a:r>
              <a:rPr lang="fa-IR" sz="2800" dirty="0" smtClean="0">
                <a:effectLst/>
                <a:latin typeface="Andalus" panose="02020603050405020304" pitchFamily="18" charset="-78"/>
                <a:ea typeface="Times New Roman" panose="02020603050405020304" pitchFamily="18" charset="0"/>
                <a:cs typeface="B Zar" panose="00000400000000000000" pitchFamily="2" charset="-78"/>
              </a:rPr>
              <a:t>علل الشرایع : نوشته شیخ صدوق درباره حکمت های مسائل تکوینی وتشریعی است به عنوان نمونه درباره نماز حکمتهای وضو و غسل و طهارت و نماز و اوقات نماز و... احادیثش بیان شده است عدم ترتیب دقیق ابواب این کتاب از معایب آن است واینکه اولین کتابی است که به بیان حکمتها بصورت مستقل پرداخته از محاسن آن است </a:t>
            </a:r>
            <a:endParaRPr lang="en-US"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xmlns="" val="2630894920"/>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invX="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85900" y="3200401"/>
            <a:ext cx="10337800" cy="954107"/>
          </a:xfrm>
          <a:prstGeom prst="rect">
            <a:avLst/>
          </a:prstGeom>
        </p:spPr>
        <p:txBody>
          <a:bodyPr wrap="square">
            <a:spAutoFit/>
          </a:bodyPr>
          <a:lstStyle/>
          <a:p>
            <a:pPr algn="ctr" rtl="1"/>
            <a:r>
              <a:rPr lang="fa-IR" sz="2800" dirty="0" smtClean="0">
                <a:effectLst/>
                <a:latin typeface="Andalus" panose="02020603050405020304" pitchFamily="18" charset="-78"/>
                <a:ea typeface="Times New Roman" panose="02020603050405020304" pitchFamily="18" charset="0"/>
                <a:cs typeface="B Zar" panose="00000400000000000000" pitchFamily="2" charset="-78"/>
              </a:rPr>
              <a:t>تهذیب الاحکام : نوشته شیخ طوسی و از کتب اربعه است جلد دوم وسوم از مجموعه ده جلدی این کتاب نفیس مربوط به احادیث نماز است که اکثرآنها فقهی است </a:t>
            </a:r>
            <a:endParaRPr lang="en-US"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xmlns="" val="2336489479"/>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cru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46200" y="2717800"/>
            <a:ext cx="10401300" cy="1815882"/>
          </a:xfrm>
          <a:prstGeom prst="rect">
            <a:avLst/>
          </a:prstGeom>
        </p:spPr>
        <p:txBody>
          <a:bodyPr wrap="square">
            <a:spAutoFit/>
          </a:bodyPr>
          <a:lstStyle/>
          <a:p>
            <a:pPr algn="ctr"/>
            <a:r>
              <a:rPr lang="fa-IR" sz="2800" dirty="0" smtClean="0">
                <a:effectLst/>
                <a:latin typeface="Andalus" panose="02020603050405020304" pitchFamily="18" charset="-78"/>
                <a:ea typeface="Calibri" panose="020F0502020204030204" pitchFamily="34" charset="0"/>
                <a:cs typeface="B Zar" panose="00000400000000000000" pitchFamily="2" charset="-78"/>
              </a:rPr>
              <a:t>تصنیف غرر الحکم ودرر الکلم : اصل کتاب غرر نوشته عبد الواحد آمدی متوفی 550 می باشد ولی از آنجا که این کتاب موضوع بندی نشده بوده است آقای مصطفی درایتی آن را تبویب نموده است بخش دوم این کتاب مربوط به عبادات وبا احادیث مربوط به اهمیت وآداب وآثار نماز آغاز می گردد وهمه احادیث آن مرسل می باشد </a:t>
            </a:r>
            <a:endParaRPr lang="en-US" sz="2800" dirty="0"/>
          </a:p>
        </p:txBody>
      </p:sp>
    </p:spTree>
    <p:extLst>
      <p:ext uri="{BB962C8B-B14F-4D97-AF65-F5344CB8AC3E}">
        <p14:creationId xmlns:p14="http://schemas.microsoft.com/office/powerpoint/2010/main" xmlns="" val="2918564878"/>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49400" y="3048001"/>
            <a:ext cx="10477500" cy="1384995"/>
          </a:xfrm>
          <a:prstGeom prst="rect">
            <a:avLst/>
          </a:prstGeom>
        </p:spPr>
        <p:txBody>
          <a:bodyPr wrap="square">
            <a:spAutoFit/>
          </a:bodyPr>
          <a:lstStyle/>
          <a:p>
            <a:pPr algn="ctr"/>
            <a:r>
              <a:rPr lang="fa-IR" sz="2800" dirty="0" smtClean="0">
                <a:effectLst/>
                <a:latin typeface="Andalus" panose="02020603050405020304" pitchFamily="18" charset="-78"/>
                <a:ea typeface="Calibri" panose="020F0502020204030204" pitchFamily="34" charset="0"/>
                <a:cs typeface="B Zar" panose="00000400000000000000" pitchFamily="2" charset="-78"/>
              </a:rPr>
              <a:t>جامع الاخبار : نوشته محمد بن محمد شعیری متوفی قرن ششم می باشد از فصل 29 تا 37 احادیث مربوط به نماز ذکر شده است تمام احادیث بصورت مرسل و حسن این کتاب احادیث منحصر به فرد آن می باشد که در منابع قبل از آن ذکر نشده است </a:t>
            </a:r>
            <a:endParaRPr lang="en-US" sz="2800" dirty="0"/>
          </a:p>
        </p:txBody>
      </p:sp>
    </p:spTree>
    <p:extLst>
      <p:ext uri="{BB962C8B-B14F-4D97-AF65-F5344CB8AC3E}">
        <p14:creationId xmlns:p14="http://schemas.microsoft.com/office/powerpoint/2010/main" xmlns="" val="1107411918"/>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3250">
        <p15:prstTrans prst="origami"/>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97000" y="2933701"/>
            <a:ext cx="10477500" cy="1384995"/>
          </a:xfrm>
          <a:prstGeom prst="rect">
            <a:avLst/>
          </a:prstGeom>
        </p:spPr>
        <p:txBody>
          <a:bodyPr wrap="square">
            <a:spAutoFit/>
          </a:bodyPr>
          <a:lstStyle/>
          <a:p>
            <a:pPr algn="ctr"/>
            <a:r>
              <a:rPr lang="fa-IR" sz="2800" dirty="0" smtClean="0">
                <a:effectLst/>
                <a:latin typeface="Andalus" panose="02020603050405020304" pitchFamily="18" charset="-78"/>
                <a:ea typeface="Calibri" panose="020F0502020204030204" pitchFamily="34" charset="0"/>
                <a:cs typeface="B Zar" panose="00000400000000000000" pitchFamily="2" charset="-78"/>
              </a:rPr>
              <a:t>فقه القرآن : نوشته قطب الدین راوندی در موضوع آیات الاحکام است استفاده ازروایات درفهم آیات مربوط به نماز از ویژگیهای این کتاب است درجلد اول بخش دوم به بررسی آیات الاحکام نماز با توجه به روایات پرداخته شده است</a:t>
            </a:r>
            <a:endParaRPr lang="en-US" sz="2800" dirty="0"/>
          </a:p>
        </p:txBody>
      </p:sp>
    </p:spTree>
    <p:extLst>
      <p:ext uri="{BB962C8B-B14F-4D97-AF65-F5344CB8AC3E}">
        <p14:creationId xmlns:p14="http://schemas.microsoft.com/office/powerpoint/2010/main" xmlns="" val="315044994"/>
      </p:ext>
    </p:extLst>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righ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0" y="2654300"/>
            <a:ext cx="10477500" cy="1815882"/>
          </a:xfrm>
          <a:prstGeom prst="rect">
            <a:avLst/>
          </a:prstGeom>
        </p:spPr>
        <p:txBody>
          <a:bodyPr wrap="square">
            <a:spAutoFit/>
          </a:bodyPr>
          <a:lstStyle/>
          <a:p>
            <a:pPr algn="ctr" rtl="1"/>
            <a:r>
              <a:rPr lang="fa-IR" sz="2800" dirty="0" smtClean="0">
                <a:effectLst/>
                <a:latin typeface="Andalus" panose="02020603050405020304" pitchFamily="18" charset="-78"/>
                <a:ea typeface="Times New Roman" panose="02020603050405020304" pitchFamily="18" charset="0"/>
                <a:cs typeface="B Zar" panose="00000400000000000000" pitchFamily="2" charset="-78"/>
              </a:rPr>
              <a:t>بلد الامین : نوشته ابراهیم بن علی کفعمی متوفی 905 است ویژگی این کتاب بر خلاف آثارسید بن طاووس در ادعیه این است که ابواب این کتاب بصورت موضوعی است بر خلاف آثارسید که بر اساس زمان های درطول سال تبویب شده است ذکر فضیلت وکیفیت برخی نماز ها و تعقیبات آن از ویژگیهای این بلد الامین است مصباح  کفعمی نیز به همین صورت تبویب شده است </a:t>
            </a:r>
            <a:endParaRPr lang="en-US"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xmlns="" val="2082669918"/>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28800" y="2717800"/>
            <a:ext cx="9842500" cy="1815882"/>
          </a:xfrm>
          <a:prstGeom prst="rect">
            <a:avLst/>
          </a:prstGeom>
        </p:spPr>
        <p:txBody>
          <a:bodyPr wrap="square">
            <a:spAutoFit/>
          </a:bodyPr>
          <a:lstStyle/>
          <a:p>
            <a:pPr algn="ctr"/>
            <a:r>
              <a:rPr lang="fa-IR" sz="2800" dirty="0" smtClean="0">
                <a:effectLst/>
                <a:latin typeface="Calibri" panose="020F0502020204030204" pitchFamily="34" charset="0"/>
                <a:ea typeface="Calibri" panose="020F0502020204030204" pitchFamily="34" charset="0"/>
                <a:cs typeface="B Zar" panose="00000400000000000000" pitchFamily="2" charset="-78"/>
              </a:rPr>
              <a:t>تفصیل وسائل الشیعه الی تحصیل مسائل الشریعه : نوشته محمد بن حسن معروف به حرعاملی است ویژگی این کتاب عدم اکتفا به احادیث کتب اربعه و استفاده از مصادر دیگر است در این کتاب احادیث غیر فقهی زیادی به چشم می خورد از ابتدای جلد چهارم تا انتهای جلد هشتم احادیث نماز ذکرشده است </a:t>
            </a:r>
            <a:endParaRPr lang="en-US" sz="2800" dirty="0"/>
          </a:p>
        </p:txBody>
      </p:sp>
    </p:spTree>
    <p:extLst>
      <p:ext uri="{BB962C8B-B14F-4D97-AF65-F5344CB8AC3E}">
        <p14:creationId xmlns:p14="http://schemas.microsoft.com/office/powerpoint/2010/main" xmlns="" val="360664050"/>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57400" y="2565400"/>
            <a:ext cx="9144000" cy="1578894"/>
          </a:xfrm>
          <a:prstGeom prst="rect">
            <a:avLst/>
          </a:prstGeom>
        </p:spPr>
        <p:txBody>
          <a:bodyPr wrap="square">
            <a:spAutoFit/>
          </a:bodyPr>
          <a:lstStyle/>
          <a:p>
            <a:pPr algn="ctr" rtl="1">
              <a:lnSpc>
                <a:spcPct val="115000"/>
              </a:lnSpc>
              <a:spcAft>
                <a:spcPts val="1000"/>
              </a:spcAft>
            </a:pPr>
            <a:r>
              <a:rPr lang="fa-IR" sz="2800" dirty="0" smtClean="0">
                <a:effectLst/>
                <a:latin typeface="Calibri" panose="020F0502020204030204" pitchFamily="34" charset="0"/>
                <a:ea typeface="Calibri" panose="020F0502020204030204" pitchFamily="34" charset="0"/>
                <a:cs typeface="B Zar" panose="00000400000000000000" pitchFamily="2" charset="-78"/>
              </a:rPr>
              <a:t>یک پژوهشگر در عرصه نماز ناگزیر است که از روایات نماز اطلاع کافی داشته باشد بنابراین ازمراجعه به منابع حدیثی بی نیاز نیست درابتدا باید گفت منابع حدیثی درباره نماز به دو دسته خاص وعام تقسیم می گردد</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3776049459"/>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invX="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92300" y="2959100"/>
            <a:ext cx="9918700" cy="1384995"/>
          </a:xfrm>
          <a:prstGeom prst="rect">
            <a:avLst/>
          </a:prstGeom>
        </p:spPr>
        <p:txBody>
          <a:bodyPr wrap="square">
            <a:spAutoFit/>
          </a:bodyPr>
          <a:lstStyle/>
          <a:p>
            <a:pPr algn="ctr" rtl="1"/>
            <a:r>
              <a:rPr lang="fa-IR" sz="2800" dirty="0" smtClean="0">
                <a:effectLst/>
                <a:latin typeface="Times New Roman" panose="02020603050405020304" pitchFamily="18" charset="0"/>
                <a:ea typeface="Times New Roman" panose="02020603050405020304" pitchFamily="18" charset="0"/>
                <a:cs typeface="B Zar" panose="00000400000000000000" pitchFamily="2" charset="-78"/>
              </a:rPr>
              <a:t>مرآه العقول : نوشته علامه محمد باقر مجلسی در شرح احادیث کافی است جلد پانزدهم این کتاب شرح احادیث کتاب الصلاه کافی است این کتاب درفقه الحدیث از کم نظیر ترین کتابهاست </a:t>
            </a:r>
            <a:endParaRPr lang="en-US"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xmlns="" val="546959540"/>
      </p:ext>
    </p:extLst>
  </p:cSld>
  <p:clrMapOvr>
    <a:masterClrMapping/>
  </p:clrMapOvr>
  <mc:AlternateContent xmlns:mc="http://schemas.openxmlformats.org/markup-compatibility/2006">
    <mc:Choice xmlns:p14="http://schemas.microsoft.com/office/powerpoint/2010/main" xmlns=""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8)">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81200" y="3022601"/>
            <a:ext cx="9385300" cy="954107"/>
          </a:xfrm>
          <a:prstGeom prst="rect">
            <a:avLst/>
          </a:prstGeom>
        </p:spPr>
        <p:txBody>
          <a:bodyPr wrap="square">
            <a:spAutoFit/>
          </a:bodyPr>
          <a:lstStyle/>
          <a:p>
            <a:pPr algn="ctr"/>
            <a:r>
              <a:rPr lang="fa-IR" sz="2800" dirty="0" smtClean="0">
                <a:effectLst/>
                <a:latin typeface="Calibri" panose="020F0502020204030204" pitchFamily="34" charset="0"/>
                <a:ea typeface="Calibri" panose="020F0502020204030204" pitchFamily="34" charset="0"/>
                <a:cs typeface="B Zar" panose="00000400000000000000" pitchFamily="2" charset="-78"/>
              </a:rPr>
              <a:t>بحار الانوار : نوشته علامه مجلسی و به لحاظ کمیت نقل حدیث در کتابهای مطبوع بی نظیرترین کتاب است که از جلد 79 تا 88 کتاب الصلاه می باشد </a:t>
            </a:r>
            <a:endParaRPr lang="en-US" sz="2800" dirty="0"/>
          </a:p>
        </p:txBody>
      </p:sp>
    </p:spTree>
    <p:extLst>
      <p:ext uri="{BB962C8B-B14F-4D97-AF65-F5344CB8AC3E}">
        <p14:creationId xmlns:p14="http://schemas.microsoft.com/office/powerpoint/2010/main" xmlns="" val="11083096"/>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6300" y="2870201"/>
            <a:ext cx="9626600" cy="1384995"/>
          </a:xfrm>
          <a:prstGeom prst="rect">
            <a:avLst/>
          </a:prstGeom>
        </p:spPr>
        <p:txBody>
          <a:bodyPr wrap="square">
            <a:spAutoFit/>
          </a:bodyPr>
          <a:lstStyle/>
          <a:p>
            <a:pPr algn="ctr"/>
            <a:r>
              <a:rPr lang="fa-IR" sz="2800" dirty="0" smtClean="0">
                <a:effectLst/>
                <a:latin typeface="Calibri" panose="020F0502020204030204" pitchFamily="34" charset="0"/>
                <a:ea typeface="Calibri" panose="020F0502020204030204" pitchFamily="34" charset="0"/>
                <a:cs typeface="B Zar" panose="00000400000000000000" pitchFamily="2" charset="-78"/>
              </a:rPr>
              <a:t>الوافی : نوشته ملا محمد محسن فیض کاشانی می باشد وفقط ایشان احادیث کتب اربعه را تبویب و به شرح برخی از آنها پرداخته است جلد هفتم تا نهم وافی کتاب الصلاه است بیان های مرحوم فیض در فقه الحدیث بسیار ارزشمند است </a:t>
            </a:r>
            <a:endParaRPr lang="en-US" sz="2800" dirty="0"/>
          </a:p>
        </p:txBody>
      </p:sp>
    </p:spTree>
    <p:extLst>
      <p:ext uri="{BB962C8B-B14F-4D97-AF65-F5344CB8AC3E}">
        <p14:creationId xmlns:p14="http://schemas.microsoft.com/office/powerpoint/2010/main" xmlns="" val="513091134"/>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25600" y="2705100"/>
            <a:ext cx="9867900" cy="1815882"/>
          </a:xfrm>
          <a:prstGeom prst="rect">
            <a:avLst/>
          </a:prstGeom>
        </p:spPr>
        <p:txBody>
          <a:bodyPr wrap="square">
            <a:spAutoFit/>
          </a:bodyPr>
          <a:lstStyle/>
          <a:p>
            <a:pPr algn="ctr" rtl="1"/>
            <a:r>
              <a:rPr lang="fa-IR" sz="2800" dirty="0" smtClean="0">
                <a:effectLst/>
                <a:latin typeface="Times New Roman" panose="02020603050405020304" pitchFamily="18" charset="0"/>
                <a:ea typeface="Times New Roman" panose="02020603050405020304" pitchFamily="18" charset="0"/>
                <a:cs typeface="B Zar" panose="00000400000000000000" pitchFamily="2" charset="-78"/>
              </a:rPr>
              <a:t>مستدرک الوسائل ومستنبط المسائل : نوشته میرزا حسین نوری است وایشان بر اساس وسایل کتاب خود را تبویب واحادیثی را که شیخ حر نقل نکرده هرچند بصورت مرسل نقل کرده است از ویژگیهای این کتاب استفاده از احادیث از طرق اهل سنت می باشد جلد سوم تا ششم مستدرک کتاب الصلاه می باشد </a:t>
            </a:r>
            <a:endParaRPr lang="en-US"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xmlns="" val="1380153189"/>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airplan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81100" y="1587500"/>
            <a:ext cx="10680700" cy="2758191"/>
          </a:xfrm>
          <a:prstGeom prst="rect">
            <a:avLst/>
          </a:prstGeom>
        </p:spPr>
        <p:txBody>
          <a:bodyPr wrap="square">
            <a:spAutoFit/>
          </a:bodyPr>
          <a:lstStyle/>
          <a:p>
            <a:pPr algn="r" rtl="1">
              <a:lnSpc>
                <a:spcPct val="115000"/>
              </a:lnSpc>
              <a:spcBef>
                <a:spcPts val="2400"/>
              </a:spcBef>
              <a:spcAft>
                <a:spcPts val="0"/>
              </a:spcAft>
            </a:pPr>
            <a:r>
              <a:rPr lang="fa-IR" sz="2800" b="0" kern="0" dirty="0" smtClean="0">
                <a:solidFill>
                  <a:srgbClr val="365F91"/>
                </a:solidFill>
                <a:effectLst/>
                <a:latin typeface="Cambria" panose="02040503050406030204" pitchFamily="18" charset="0"/>
                <a:ea typeface="Times New Roman" panose="02020603050405020304" pitchFamily="18" charset="0"/>
                <a:cs typeface="Titr" panose="00000700000000000000" pitchFamily="2" charset="-78"/>
              </a:rPr>
              <a:t>راه شناخت کتب معتبر از غیر معتبر:</a:t>
            </a:r>
            <a:endParaRPr lang="en-US" sz="2800" b="1" kern="0" dirty="0" smtClean="0">
              <a:solidFill>
                <a:srgbClr val="365F91"/>
              </a:solidFill>
              <a:effectLst/>
              <a:latin typeface="Cambria" panose="02040503050406030204" pitchFamily="18" charset="0"/>
              <a:ea typeface="Times New Roman" panose="02020603050405020304" pitchFamily="18" charset="0"/>
              <a:cs typeface="Titr" panose="00000700000000000000" pitchFamily="2" charset="-78"/>
            </a:endParaRPr>
          </a:p>
          <a:p>
            <a:pPr algn="r" rtl="1">
              <a:lnSpc>
                <a:spcPct val="115000"/>
              </a:lnSpc>
              <a:spcAft>
                <a:spcPts val="1000"/>
              </a:spcAft>
            </a:pPr>
            <a:r>
              <a:rPr lang="fa-IR" dirty="0" smtClean="0">
                <a:effectLst/>
                <a:latin typeface="Calibri" panose="020F0502020204030204" pitchFamily="34" charset="0"/>
                <a:ea typeface="Calibri" panose="020F0502020204030204" pitchFamily="34" charset="0"/>
                <a:cs typeface="B Zar" panose="00000400000000000000" pitchFamily="2" charset="-78"/>
              </a:rPr>
              <a:t> </a:t>
            </a:r>
            <a:endParaRPr lang="en-US" sz="1050" dirty="0" smtClean="0">
              <a:effectLst/>
              <a:latin typeface="Calibri" panose="020F0502020204030204" pitchFamily="34" charset="0"/>
              <a:ea typeface="Calibri" panose="020F0502020204030204" pitchFamily="34" charset="0"/>
              <a:cs typeface="Arial" panose="020B0604020202020204" pitchFamily="34" charset="0"/>
            </a:endParaRPr>
          </a:p>
          <a:p>
            <a:pPr algn="ctr"/>
            <a:r>
              <a:rPr lang="fa-IR" sz="2800" dirty="0" smtClean="0">
                <a:effectLst/>
                <a:latin typeface="Calibri" panose="020F0502020204030204" pitchFamily="34" charset="0"/>
                <a:ea typeface="Calibri" panose="020F0502020204030204" pitchFamily="34" charset="0"/>
                <a:cs typeface="B Zar" panose="00000400000000000000" pitchFamily="2" charset="-78"/>
              </a:rPr>
              <a:t>درابتدا باید گفت دربین کتب حدیثی شیعه به غیر از کتاب صحیفه سجادیه کتابی که بتوان بطور قطع ویقین ادعا نمود تمام احادیث آن صادر از معصوم می باشد وجود ندارد برخلاف اکثرعلمای اهل سنت که ادعای صحت تمام احادیث بخاری را دارند.بنابراین معتبربودن یک کتاب یک مطلب است واینکه مشتمل براحادیث ضعیف نیز می باشد نیز مطلب دیگری است</a:t>
            </a:r>
            <a:endParaRPr lang="en-US" sz="2800" dirty="0"/>
          </a:p>
        </p:txBody>
      </p:sp>
    </p:spTree>
    <p:extLst>
      <p:ext uri="{BB962C8B-B14F-4D97-AF65-F5344CB8AC3E}">
        <p14:creationId xmlns:p14="http://schemas.microsoft.com/office/powerpoint/2010/main" xmlns="" val="3131975304"/>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animEffect transition="in" filter="fade">
                                      <p:cBhvr>
                                        <p:cTn id="11" dur="1000"/>
                                        <p:tgtEl>
                                          <p:spTgt spid="2">
                                            <p:txEl>
                                              <p:pRg st="2" end="2"/>
                                            </p:txEl>
                                          </p:spTgt>
                                        </p:tgtEl>
                                      </p:cBhvr>
                                    </p:animEffect>
                                    <p:anim calcmode="lin" valueType="num">
                                      <p:cBhvr>
                                        <p:cTn id="1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47900" y="1257300"/>
            <a:ext cx="8915400" cy="3905685"/>
          </a:xfrm>
          <a:prstGeom prst="rect">
            <a:avLst/>
          </a:prstGeom>
        </p:spPr>
        <p:txBody>
          <a:bodyPr wrap="square">
            <a:spAutoFit/>
          </a:bodyPr>
          <a:lstStyle/>
          <a:p>
            <a:pPr algn="ctr" rtl="1">
              <a:lnSpc>
                <a:spcPct val="115000"/>
              </a:lnSpc>
              <a:spcAft>
                <a:spcPts val="1000"/>
              </a:spcAft>
            </a:pPr>
            <a:r>
              <a:rPr lang="fa-IR" sz="2400" dirty="0" smtClean="0">
                <a:effectLst/>
                <a:latin typeface="Calibri" panose="020F0502020204030204" pitchFamily="34" charset="0"/>
                <a:ea typeface="Calibri" panose="020F0502020204030204" pitchFamily="34" charset="0"/>
                <a:cs typeface="B Zar" panose="00000400000000000000" pitchFamily="2" charset="-78"/>
              </a:rPr>
              <a:t>کافی وفقیه وتهذیب واستبصاراز منابع معتبرشیعه است ولی این بدان معنی نیست که درآن حتی یک حدیث ضعیف وجود ندارد واعتبارآنها از دو جهت است</a:t>
            </a:r>
            <a:endParaRPr lang="en-US" sz="2400" dirty="0" smtClean="0">
              <a:effectLst/>
              <a:latin typeface="Calibri" panose="020F0502020204030204" pitchFamily="34" charset="0"/>
              <a:ea typeface="Calibri" panose="020F0502020204030204" pitchFamily="34" charset="0"/>
              <a:cs typeface="B Zar" panose="00000400000000000000" pitchFamily="2" charset="-78"/>
            </a:endParaRPr>
          </a:p>
          <a:p>
            <a:pPr algn="ctr" rtl="1">
              <a:lnSpc>
                <a:spcPct val="115000"/>
              </a:lnSpc>
              <a:spcAft>
                <a:spcPts val="1000"/>
              </a:spcAft>
            </a:pPr>
            <a:r>
              <a:rPr lang="fa-IR" sz="2400" dirty="0" smtClean="0">
                <a:effectLst/>
                <a:latin typeface="Calibri" panose="020F0502020204030204" pitchFamily="34" charset="0"/>
                <a:ea typeface="Calibri" panose="020F0502020204030204" pitchFamily="34" charset="0"/>
                <a:cs typeface="B Zar" panose="00000400000000000000" pitchFamily="2" charset="-78"/>
              </a:rPr>
              <a:t> </a:t>
            </a:r>
            <a:endParaRPr lang="en-US" sz="2400" dirty="0" smtClean="0">
              <a:effectLst/>
              <a:latin typeface="Calibri" panose="020F0502020204030204" pitchFamily="34" charset="0"/>
              <a:ea typeface="Calibri" panose="020F0502020204030204" pitchFamily="34" charset="0"/>
              <a:cs typeface="B Zar" panose="00000400000000000000" pitchFamily="2" charset="-78"/>
            </a:endParaRPr>
          </a:p>
          <a:p>
            <a:pPr algn="r" rtl="1">
              <a:lnSpc>
                <a:spcPct val="115000"/>
              </a:lnSpc>
              <a:spcAft>
                <a:spcPts val="1000"/>
              </a:spcAft>
            </a:pPr>
            <a:r>
              <a:rPr lang="fa-IR" sz="2000" dirty="0" smtClean="0">
                <a:effectLst/>
                <a:latin typeface="Calibri" panose="020F0502020204030204" pitchFamily="34" charset="0"/>
                <a:ea typeface="Calibri" panose="020F0502020204030204" pitchFamily="34" charset="0"/>
                <a:cs typeface="Titr" panose="00000700000000000000" pitchFamily="2" charset="-78"/>
              </a:rPr>
              <a:t>الف)خبره بودن مولفین آنهادر علم حدیث وچینش احادیث معتبراز غیر معتبر</a:t>
            </a:r>
            <a:endParaRPr lang="en-US" sz="2000" dirty="0" smtClean="0">
              <a:effectLst/>
              <a:latin typeface="Calibri" panose="020F0502020204030204" pitchFamily="34" charset="0"/>
              <a:ea typeface="Calibri" panose="020F0502020204030204" pitchFamily="34" charset="0"/>
              <a:cs typeface="Titr" panose="00000700000000000000" pitchFamily="2" charset="-78"/>
            </a:endParaRPr>
          </a:p>
          <a:p>
            <a:pPr algn="r" rtl="1">
              <a:lnSpc>
                <a:spcPct val="115000"/>
              </a:lnSpc>
              <a:spcAft>
                <a:spcPts val="1000"/>
              </a:spcAft>
            </a:pPr>
            <a:endParaRPr lang="en-US" sz="2000" dirty="0" smtClean="0">
              <a:effectLst/>
              <a:latin typeface="Calibri" panose="020F0502020204030204" pitchFamily="34" charset="0"/>
              <a:ea typeface="Calibri" panose="020F0502020204030204" pitchFamily="34" charset="0"/>
              <a:cs typeface="Titr" panose="00000700000000000000" pitchFamily="2" charset="-78"/>
            </a:endParaRPr>
          </a:p>
          <a:p>
            <a:pPr algn="r" rtl="1">
              <a:lnSpc>
                <a:spcPct val="115000"/>
              </a:lnSpc>
              <a:spcAft>
                <a:spcPts val="1000"/>
              </a:spcAft>
            </a:pPr>
            <a:r>
              <a:rPr lang="fa-IR" sz="2000" dirty="0" smtClean="0">
                <a:effectLst/>
                <a:latin typeface="Calibri" panose="020F0502020204030204" pitchFamily="34" charset="0"/>
                <a:ea typeface="Calibri" panose="020F0502020204030204" pitchFamily="34" charset="0"/>
                <a:cs typeface="Titr" panose="00000700000000000000" pitchFamily="2" charset="-78"/>
              </a:rPr>
              <a:t>ب)قرب عهد آنها به عصر معصومین</a:t>
            </a:r>
            <a:endParaRPr lang="en-US" sz="2000" dirty="0" smtClean="0">
              <a:effectLst/>
              <a:latin typeface="Calibri" panose="020F0502020204030204" pitchFamily="34" charset="0"/>
              <a:ea typeface="Calibri" panose="020F0502020204030204" pitchFamily="34" charset="0"/>
              <a:cs typeface="Titr" panose="00000700000000000000" pitchFamily="2" charset="-78"/>
            </a:endParaRPr>
          </a:p>
          <a:p>
            <a:pPr algn="r" rtl="1">
              <a:lnSpc>
                <a:spcPct val="115000"/>
              </a:lnSpc>
              <a:spcAft>
                <a:spcPts val="1000"/>
              </a:spcAft>
            </a:pPr>
            <a:endParaRPr lang="en-US" sz="2000" dirty="0" smtClean="0">
              <a:effectLst/>
              <a:latin typeface="Calibri" panose="020F0502020204030204" pitchFamily="34" charset="0"/>
              <a:ea typeface="Calibri" panose="020F0502020204030204" pitchFamily="34" charset="0"/>
              <a:cs typeface="Titr" panose="00000700000000000000" pitchFamily="2" charset="-78"/>
            </a:endParaRPr>
          </a:p>
          <a:p>
            <a:pPr algn="r" rtl="1">
              <a:lnSpc>
                <a:spcPct val="115000"/>
              </a:lnSpc>
              <a:spcAft>
                <a:spcPts val="1000"/>
              </a:spcAft>
            </a:pPr>
            <a:r>
              <a:rPr lang="fa-IR" sz="2000" dirty="0" smtClean="0">
                <a:effectLst/>
                <a:latin typeface="Calibri" panose="020F0502020204030204" pitchFamily="34" charset="0"/>
                <a:ea typeface="Calibri" panose="020F0502020204030204" pitchFamily="34" charset="0"/>
                <a:cs typeface="Titr" panose="00000700000000000000" pitchFamily="2" charset="-78"/>
              </a:rPr>
              <a:t> برخلاف جوامع روایی ثانویه همانند بحار ووسائل ووافی وجامع الاحادیث و...</a:t>
            </a:r>
            <a:endParaRPr lang="en-US" sz="2000" dirty="0">
              <a:effectLst/>
              <a:latin typeface="Calibri" panose="020F0502020204030204" pitchFamily="34" charset="0"/>
              <a:ea typeface="Calibri" panose="020F0502020204030204" pitchFamily="34" charset="0"/>
              <a:cs typeface="Titr" panose="00000700000000000000" pitchFamily="2" charset="-78"/>
            </a:endParaRPr>
          </a:p>
        </p:txBody>
      </p:sp>
    </p:spTree>
    <p:extLst>
      <p:ext uri="{BB962C8B-B14F-4D97-AF65-F5344CB8AC3E}">
        <p14:creationId xmlns:p14="http://schemas.microsoft.com/office/powerpoint/2010/main" xmlns="" val="1517191769"/>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animEffect transition="in" filter="fade">
                                      <p:cBhvr>
                                        <p:cTn id="11" dur="1000"/>
                                        <p:tgtEl>
                                          <p:spTgt spid="2">
                                            <p:txEl>
                                              <p:pRg st="2" end="2"/>
                                            </p:txEl>
                                          </p:spTgt>
                                        </p:tgtEl>
                                      </p:cBhvr>
                                    </p:animEffect>
                                    <p:anim calcmode="lin" valueType="num">
                                      <p:cBhvr>
                                        <p:cTn id="1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2" presetClass="entr" presetSubtype="0" fill="hold" nodeType="after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1000"/>
                                        <p:tgtEl>
                                          <p:spTgt spid="2">
                                            <p:txEl>
                                              <p:pRg st="4" end="4"/>
                                            </p:txEl>
                                          </p:spTgt>
                                        </p:tgtEl>
                                      </p:cBhvr>
                                    </p:animEffect>
                                    <p:anim calcmode="lin" valueType="num">
                                      <p:cBhvr>
                                        <p:cTn id="18"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par>
                          <p:cTn id="20" fill="hold">
                            <p:stCondLst>
                              <p:cond delay="2500"/>
                            </p:stCondLst>
                            <p:childTnLst>
                              <p:par>
                                <p:cTn id="21" presetID="42" presetClass="entr" presetSubtype="0" fill="hold" nodeType="after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animEffect transition="in" filter="fade">
                                      <p:cBhvr>
                                        <p:cTn id="23" dur="1000"/>
                                        <p:tgtEl>
                                          <p:spTgt spid="2">
                                            <p:txEl>
                                              <p:pRg st="6" end="6"/>
                                            </p:txEl>
                                          </p:spTgt>
                                        </p:tgtEl>
                                      </p:cBhvr>
                                    </p:animEffect>
                                    <p:anim calcmode="lin" valueType="num">
                                      <p:cBhvr>
                                        <p:cTn id="24"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25"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78000" y="1270000"/>
            <a:ext cx="9918700" cy="4073936"/>
          </a:xfrm>
          <a:prstGeom prst="rect">
            <a:avLst/>
          </a:prstGeom>
        </p:spPr>
        <p:txBody>
          <a:bodyPr wrap="square">
            <a:spAutoFit/>
          </a:bodyPr>
          <a:lstStyle/>
          <a:p>
            <a:pPr algn="r" rtl="1">
              <a:lnSpc>
                <a:spcPct val="115000"/>
              </a:lnSpc>
              <a:spcAft>
                <a:spcPts val="1000"/>
              </a:spcAft>
            </a:pPr>
            <a:r>
              <a:rPr lang="fa-IR" sz="2800" dirty="0" smtClean="0">
                <a:effectLst/>
                <a:latin typeface="Calibri" panose="020F0502020204030204" pitchFamily="34" charset="0"/>
                <a:ea typeface="Calibri" panose="020F0502020204030204" pitchFamily="34" charset="0"/>
                <a:cs typeface="Titr" panose="00000700000000000000" pitchFamily="2" charset="-78"/>
              </a:rPr>
              <a:t>راه شناسایی کتب معتبر وغیر معتبر</a:t>
            </a:r>
            <a:endParaRPr lang="en-US" sz="2800" dirty="0" smtClean="0">
              <a:effectLst/>
              <a:latin typeface="Calibri" panose="020F0502020204030204" pitchFamily="34" charset="0"/>
              <a:ea typeface="Calibri" panose="020F0502020204030204" pitchFamily="34" charset="0"/>
              <a:cs typeface="Titr" panose="00000700000000000000" pitchFamily="2" charset="-78"/>
            </a:endParaRPr>
          </a:p>
          <a:p>
            <a:pPr algn="r" rtl="1">
              <a:lnSpc>
                <a:spcPct val="115000"/>
              </a:lnSpc>
              <a:spcAft>
                <a:spcPts val="1000"/>
              </a:spcAft>
            </a:pPr>
            <a:endParaRPr lang="en-US" sz="2800" dirty="0" smtClean="0">
              <a:effectLst/>
              <a:latin typeface="Calibri" panose="020F0502020204030204" pitchFamily="34" charset="0"/>
              <a:ea typeface="Calibri" panose="020F0502020204030204" pitchFamily="34" charset="0"/>
              <a:cs typeface="Titr" panose="00000700000000000000" pitchFamily="2" charset="-78"/>
            </a:endParaRPr>
          </a:p>
          <a:p>
            <a:pPr algn="ctr" rtl="1">
              <a:lnSpc>
                <a:spcPct val="115000"/>
              </a:lnSpc>
              <a:spcAft>
                <a:spcPts val="1000"/>
              </a:spcAft>
            </a:pPr>
            <a:r>
              <a:rPr lang="fa-IR" sz="2800" dirty="0" smtClean="0">
                <a:effectLst/>
                <a:latin typeface="Calibri" panose="020F0502020204030204" pitchFamily="34" charset="0"/>
                <a:ea typeface="Calibri" panose="020F0502020204030204" pitchFamily="34" charset="0"/>
                <a:cs typeface="B Zar" panose="00000400000000000000" pitchFamily="2" charset="-78"/>
              </a:rPr>
              <a:t>الف)گاهی انتساب کتاب به یک نویسنده قطعی است همانند کتاب کافی که یقینا نوشته محمد بن یعقوب کلینی است</a:t>
            </a:r>
            <a:endParaRPr lang="en-US" sz="2800" dirty="0" smtClean="0">
              <a:effectLst/>
              <a:latin typeface="Calibri" panose="020F0502020204030204" pitchFamily="34" charset="0"/>
              <a:ea typeface="Calibri" panose="020F0502020204030204" pitchFamily="34" charset="0"/>
              <a:cs typeface="B Zar" panose="00000400000000000000" pitchFamily="2" charset="-78"/>
            </a:endParaRPr>
          </a:p>
          <a:p>
            <a:pPr algn="ctr" rtl="1">
              <a:lnSpc>
                <a:spcPct val="115000"/>
              </a:lnSpc>
              <a:spcAft>
                <a:spcPts val="1000"/>
              </a:spcAft>
            </a:pPr>
            <a:endParaRPr lang="en-US" sz="2800" dirty="0" smtClean="0">
              <a:effectLst/>
              <a:latin typeface="Calibri" panose="020F0502020204030204" pitchFamily="34" charset="0"/>
              <a:ea typeface="Calibri" panose="020F0502020204030204" pitchFamily="34" charset="0"/>
              <a:cs typeface="B Zar" panose="00000400000000000000" pitchFamily="2" charset="-78"/>
            </a:endParaRPr>
          </a:p>
          <a:p>
            <a:pPr algn="ctr" rtl="1">
              <a:lnSpc>
                <a:spcPct val="115000"/>
              </a:lnSpc>
              <a:spcAft>
                <a:spcPts val="1000"/>
              </a:spcAft>
            </a:pPr>
            <a:r>
              <a:rPr lang="fa-IR" sz="2800" dirty="0" smtClean="0">
                <a:effectLst/>
                <a:latin typeface="Calibri" panose="020F0502020204030204" pitchFamily="34" charset="0"/>
                <a:ea typeface="Calibri" panose="020F0502020204030204" pitchFamily="34" charset="0"/>
                <a:cs typeface="B Zar" panose="00000400000000000000" pitchFamily="2" charset="-78"/>
              </a:rPr>
              <a:t>ب)گاهی انتساب کتاب به یک نویسنده قطعی نیست همانند کتاب فقه الرضا که یقینی نیست نوشته علی بن بابویه باشد</a:t>
            </a:r>
            <a:endParaRPr lang="en-US" sz="2800" dirty="0">
              <a:effectLst/>
              <a:latin typeface="Calibri" panose="020F0502020204030204" pitchFamily="34" charset="0"/>
              <a:ea typeface="Calibri" panose="020F0502020204030204" pitchFamily="34" charset="0"/>
              <a:cs typeface="B Zar" panose="00000400000000000000" pitchFamily="2" charset="-78"/>
            </a:endParaRPr>
          </a:p>
        </p:txBody>
      </p:sp>
    </p:spTree>
    <p:extLst>
      <p:ext uri="{BB962C8B-B14F-4D97-AF65-F5344CB8AC3E}">
        <p14:creationId xmlns:p14="http://schemas.microsoft.com/office/powerpoint/2010/main" xmlns="" val="1032489944"/>
      </p:ext>
    </p:extLst>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animEffect transition="in" filter="fade">
                                      <p:cBhvr>
                                        <p:cTn id="11" dur="500"/>
                                        <p:tgtEl>
                                          <p:spTgt spid="2">
                                            <p:txEl>
                                              <p:pRg st="2" end="2"/>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animEffect transition="in" filter="fade">
                                      <p:cBhvr>
                                        <p:cTn id="15"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09799" y="2463800"/>
            <a:ext cx="8726849" cy="1578894"/>
          </a:xfrm>
          <a:prstGeom prst="rect">
            <a:avLst/>
          </a:prstGeom>
        </p:spPr>
        <p:txBody>
          <a:bodyPr wrap="square">
            <a:spAutoFit/>
          </a:bodyPr>
          <a:lstStyle/>
          <a:p>
            <a:pPr algn="ctr" rtl="1">
              <a:lnSpc>
                <a:spcPct val="115000"/>
              </a:lnSpc>
              <a:spcAft>
                <a:spcPts val="1000"/>
              </a:spcAft>
            </a:pPr>
            <a:r>
              <a:rPr lang="fa-IR" sz="2800" dirty="0" smtClean="0">
                <a:effectLst/>
                <a:latin typeface="Calibri" panose="020F0502020204030204" pitchFamily="34" charset="0"/>
                <a:ea typeface="Calibri" panose="020F0502020204030204" pitchFamily="34" charset="0"/>
                <a:cs typeface="B Zar" panose="00000400000000000000" pitchFamily="2" charset="-78"/>
              </a:rPr>
              <a:t>ج)گاهی انتساب کتاب به یک نویسنده قطعی است وچون نویسنده مورد اعتماد نیست کتاب از اعتبارمی افتد همانند هدایه الکبری نوشته حسین بن حمدان خصیبی که او را تضعیف کرده اند</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p:txBody>
      </p:sp>
      <p:sp>
        <p:nvSpPr>
          <p:cNvPr id="3" name="Rectangle 2"/>
          <p:cNvSpPr/>
          <p:nvPr/>
        </p:nvSpPr>
        <p:spPr>
          <a:xfrm>
            <a:off x="9144001" y="5975578"/>
            <a:ext cx="2630848" cy="523220"/>
          </a:xfrm>
          <a:prstGeom prst="rect">
            <a:avLst/>
          </a:prstGeom>
        </p:spPr>
        <p:txBody>
          <a:bodyPr wrap="none">
            <a:spAutoFit/>
          </a:bodyPr>
          <a:lstStyle/>
          <a:p>
            <a:pPr algn="r" rtl="1">
              <a:spcAft>
                <a:spcPts val="0"/>
              </a:spcAft>
            </a:pPr>
            <a:r>
              <a:rPr lang="ar-SA" sz="2800" dirty="0">
                <a:latin typeface="Calibri" panose="020F0502020204030204" pitchFamily="34" charset="0"/>
                <a:ea typeface="Calibri" panose="020F0502020204030204" pitchFamily="34" charset="0"/>
                <a:cs typeface="B Zar" panose="00000400000000000000" pitchFamily="2" charset="-78"/>
              </a:rPr>
              <a:t>رجال‏النجاشي ص :  67</a:t>
            </a:r>
            <a:endParaRPr lang="en-US" sz="2800" dirty="0">
              <a:latin typeface="Calibri" panose="020F0502020204030204" pitchFamily="34" charset="0"/>
              <a:ea typeface="Calibri" panose="020F0502020204030204" pitchFamily="34" charset="0"/>
              <a:cs typeface="B Zar" panose="00000400000000000000" pitchFamily="2" charset="-78"/>
            </a:endParaRPr>
          </a:p>
        </p:txBody>
      </p:sp>
      <p:cxnSp>
        <p:nvCxnSpPr>
          <p:cNvPr id="4" name="Straight Connector 3"/>
          <p:cNvCxnSpPr/>
          <p:nvPr/>
        </p:nvCxnSpPr>
        <p:spPr>
          <a:xfrm>
            <a:off x="5956859" y="5638800"/>
            <a:ext cx="6235141" cy="0"/>
          </a:xfrm>
          <a:prstGeom prst="line">
            <a:avLst/>
          </a:prstGeom>
          <a:ln w="3810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2249767239"/>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par>
                          <p:cTn id="8" fill="hold">
                            <p:stCondLst>
                              <p:cond delay="2000"/>
                            </p:stCondLst>
                            <p:childTnLst>
                              <p:par>
                                <p:cTn id="9" presetID="22" presetClass="entr" presetSubtype="2"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right)">
                                      <p:cBhvr>
                                        <p:cTn id="11" dur="500"/>
                                        <p:tgtEl>
                                          <p:spTgt spid="4"/>
                                        </p:tgtEl>
                                      </p:cBhvr>
                                    </p:animEffect>
                                  </p:childTnLst>
                                </p:cTn>
                              </p:par>
                            </p:childTnLst>
                          </p:cTn>
                        </p:par>
                        <p:par>
                          <p:cTn id="12" fill="hold">
                            <p:stCondLst>
                              <p:cond delay="2500"/>
                            </p:stCondLst>
                            <p:childTnLst>
                              <p:par>
                                <p:cTn id="13" presetID="12" presetClass="entr" presetSubtype="4" fill="hold" grpId="0" nodeType="after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500"/>
                                        <p:tgtEl>
                                          <p:spTgt spid="3"/>
                                        </p:tgtEl>
                                        <p:attrNameLst>
                                          <p:attrName>ppt_y</p:attrName>
                                        </p:attrNameLst>
                                      </p:cBhvr>
                                      <p:tavLst>
                                        <p:tav tm="0">
                                          <p:val>
                                            <p:strVal val="#ppt_y+#ppt_h*1.125000"/>
                                          </p:val>
                                        </p:tav>
                                        <p:tav tm="100000">
                                          <p:val>
                                            <p:strVal val="#ppt_y"/>
                                          </p:val>
                                        </p:tav>
                                      </p:tavLst>
                                    </p:anim>
                                    <p:animEffect transition="in" filter="wipe(up)">
                                      <p:cBhvr>
                                        <p:cTn id="1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98600" y="2374900"/>
            <a:ext cx="10160000" cy="2138021"/>
          </a:xfrm>
          <a:prstGeom prst="rect">
            <a:avLst/>
          </a:prstGeom>
        </p:spPr>
        <p:txBody>
          <a:bodyPr wrap="square">
            <a:spAutoFit/>
          </a:bodyPr>
          <a:lstStyle/>
          <a:p>
            <a:pPr algn="ctr" rtl="1">
              <a:lnSpc>
                <a:spcPct val="115000"/>
              </a:lnSpc>
              <a:spcAft>
                <a:spcPts val="1000"/>
              </a:spcAft>
            </a:pPr>
            <a:r>
              <a:rPr lang="fa-IR" sz="2800" dirty="0" smtClean="0">
                <a:effectLst/>
                <a:latin typeface="Calibri" panose="020F0502020204030204" pitchFamily="34" charset="0"/>
                <a:ea typeface="Calibri" panose="020F0502020204030204" pitchFamily="34" charset="0"/>
                <a:cs typeface="B Zar" panose="00000400000000000000" pitchFamily="2" charset="-78"/>
              </a:rPr>
              <a:t>د)گاهی انتساب کتاب به یک نویسنده قطعی نیست ولی چون مطالب مورد اعتماد است کتاب اعتبارپیدا می کند همانندروضه کافی که برخی آن رانوشته ابن ادریس می دانند هرچند به احتمال قوی از کلینی است .</a:t>
            </a:r>
            <a:endParaRPr lang="en-US" sz="2800" dirty="0" smtClean="0">
              <a:effectLst/>
              <a:latin typeface="Calibri" panose="020F0502020204030204" pitchFamily="34" charset="0"/>
              <a:ea typeface="Calibri" panose="020F0502020204030204" pitchFamily="34" charset="0"/>
              <a:cs typeface="Arial" panose="020B0604020202020204" pitchFamily="34" charset="0"/>
            </a:endParaRPr>
          </a:p>
          <a:p>
            <a:pPr algn="ctr" rtl="1">
              <a:spcAft>
                <a:spcPts val="0"/>
              </a:spcAft>
            </a:pPr>
            <a:r>
              <a:rPr lang="fa-IR" sz="2800" dirty="0" smtClean="0">
                <a:effectLst/>
                <a:latin typeface="Calibri" panose="020F0502020204030204" pitchFamily="34" charset="0"/>
                <a:ea typeface="Calibri" panose="020F0502020204030204" pitchFamily="34" charset="0"/>
                <a:cs typeface="2  Zar" panose="00000400000000000000" pitchFamily="2" charset="-78"/>
              </a:rPr>
              <a:t> </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Rectangle 2"/>
          <p:cNvSpPr/>
          <p:nvPr/>
        </p:nvSpPr>
        <p:spPr>
          <a:xfrm>
            <a:off x="6192871" y="5944736"/>
            <a:ext cx="5763116" cy="400110"/>
          </a:xfrm>
          <a:prstGeom prst="rect">
            <a:avLst/>
          </a:prstGeom>
        </p:spPr>
        <p:txBody>
          <a:bodyPr wrap="none">
            <a:spAutoFit/>
          </a:bodyPr>
          <a:lstStyle/>
          <a:p>
            <a:pPr algn="r" rtl="1"/>
            <a:r>
              <a:rPr lang="fa-IR" sz="2000" dirty="0">
                <a:solidFill>
                  <a:srgbClr val="552B2B"/>
                </a:solidFill>
                <a:latin typeface="Times New Roman" panose="02020603050405020304" pitchFamily="18" charset="0"/>
                <a:ea typeface="Times New Roman" panose="02020603050405020304" pitchFamily="18" charset="0"/>
                <a:cs typeface="B Zar" panose="00000400000000000000" pitchFamily="2" charset="-78"/>
              </a:rPr>
              <a:t>الروضة من الكافي يا گلستان آل محمد / ترجمه كمره‏اى ؛ مقدمه‏ج‏1 ؛ ص9</a:t>
            </a:r>
            <a:endParaRPr lang="en-US" sz="8000" dirty="0">
              <a:latin typeface="Times New Roman" panose="02020603050405020304" pitchFamily="18" charset="0"/>
              <a:ea typeface="Times New Roman" panose="02020603050405020304" pitchFamily="18" charset="0"/>
              <a:cs typeface="B Zar" panose="00000400000000000000" pitchFamily="2" charset="-78"/>
            </a:endParaRPr>
          </a:p>
        </p:txBody>
      </p:sp>
      <p:cxnSp>
        <p:nvCxnSpPr>
          <p:cNvPr id="4" name="Straight Connector 3"/>
          <p:cNvCxnSpPr/>
          <p:nvPr/>
        </p:nvCxnSpPr>
        <p:spPr>
          <a:xfrm>
            <a:off x="5956859" y="5638800"/>
            <a:ext cx="6235141" cy="0"/>
          </a:xfrm>
          <a:prstGeom prst="line">
            <a:avLst/>
          </a:prstGeom>
          <a:ln w="3810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1203610071"/>
      </p:ext>
    </p:extLst>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22" presetClass="entr" presetSubtype="2"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ipe(right)">
                                      <p:cBhvr>
                                        <p:cTn id="13" dur="500"/>
                                        <p:tgtEl>
                                          <p:spTgt spid="4"/>
                                        </p:tgtEl>
                                      </p:cBhvr>
                                    </p:animEffect>
                                  </p:childTnLst>
                                </p:cTn>
                              </p:par>
                            </p:childTnLst>
                          </p:cTn>
                        </p:par>
                        <p:par>
                          <p:cTn id="14" fill="hold">
                            <p:stCondLst>
                              <p:cond delay="1000"/>
                            </p:stCondLst>
                            <p:childTnLst>
                              <p:par>
                                <p:cTn id="15" presetID="12" presetClass="entr" presetSubtype="4" fill="hold" grpId="0" nodeType="after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p:tgtEl>
                                          <p:spTgt spid="3"/>
                                        </p:tgtEl>
                                        <p:attrNameLst>
                                          <p:attrName>ppt_y</p:attrName>
                                        </p:attrNameLst>
                                      </p:cBhvr>
                                      <p:tavLst>
                                        <p:tav tm="0">
                                          <p:val>
                                            <p:strVal val="#ppt_y+#ppt_h*1.125000"/>
                                          </p:val>
                                        </p:tav>
                                        <p:tav tm="100000">
                                          <p:val>
                                            <p:strVal val="#ppt_y"/>
                                          </p:val>
                                        </p:tav>
                                      </p:tavLst>
                                    </p:anim>
                                    <p:animEffect transition="in" filter="wipe(up)">
                                      <p:cBhvr>
                                        <p:cTn id="1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33600" y="1778001"/>
            <a:ext cx="8801100" cy="3063403"/>
          </a:xfrm>
          <a:prstGeom prst="rect">
            <a:avLst/>
          </a:prstGeom>
        </p:spPr>
        <p:txBody>
          <a:bodyPr wrap="square">
            <a:spAutoFit/>
          </a:bodyPr>
          <a:lstStyle/>
          <a:p>
            <a:pPr algn="r" rtl="1">
              <a:lnSpc>
                <a:spcPct val="115000"/>
              </a:lnSpc>
              <a:spcAft>
                <a:spcPts val="1000"/>
              </a:spcAft>
            </a:pPr>
            <a:r>
              <a:rPr lang="fa-IR" sz="2800" dirty="0" smtClean="0">
                <a:effectLst/>
                <a:latin typeface="Calibri" panose="020F0502020204030204" pitchFamily="34" charset="0"/>
                <a:ea typeface="Calibri" panose="020F0502020204030204" pitchFamily="34" charset="0"/>
                <a:cs typeface="Titr" panose="00000700000000000000" pitchFamily="2" charset="-78"/>
              </a:rPr>
              <a:t>با این بیان به این نتیجه می رسیم که</a:t>
            </a:r>
            <a:endParaRPr lang="en-US" sz="2800" dirty="0" smtClean="0">
              <a:effectLst/>
              <a:latin typeface="Calibri" panose="020F0502020204030204" pitchFamily="34" charset="0"/>
              <a:ea typeface="Calibri" panose="020F0502020204030204" pitchFamily="34" charset="0"/>
              <a:cs typeface="Titr" panose="00000700000000000000" pitchFamily="2" charset="-78"/>
            </a:endParaRPr>
          </a:p>
          <a:p>
            <a:pPr algn="r" rtl="1">
              <a:lnSpc>
                <a:spcPct val="115000"/>
              </a:lnSpc>
              <a:spcAft>
                <a:spcPts val="1000"/>
              </a:spcAft>
            </a:pPr>
            <a:endParaRPr lang="en-US" sz="2800" dirty="0" smtClean="0">
              <a:effectLst/>
              <a:latin typeface="Calibri" panose="020F0502020204030204" pitchFamily="34" charset="0"/>
              <a:ea typeface="Calibri" panose="020F0502020204030204" pitchFamily="34" charset="0"/>
              <a:cs typeface="Titr" panose="00000700000000000000" pitchFamily="2" charset="-78"/>
            </a:endParaRPr>
          </a:p>
          <a:p>
            <a:pPr algn="ctr"/>
            <a:r>
              <a:rPr lang="fa-IR" sz="2800" dirty="0" smtClean="0">
                <a:effectLst/>
                <a:latin typeface="Calibri" panose="020F0502020204030204" pitchFamily="34" charset="0"/>
                <a:ea typeface="Calibri" panose="020F0502020204030204" pitchFamily="34" charset="0"/>
                <a:cs typeface="B Zar" panose="00000400000000000000" pitchFamily="2" charset="-78"/>
              </a:rPr>
              <a:t>الف) احادیثی که بصورت مسند یعنی با ذکرسند از نویسنده تا معصوم (که معمولا تا اواخرقرن ششم می باشد) همانند آثاربزرگانی همچون کلینی وصدوق ومفید وطوسی اگرتعارض با سایرروایات نداشته باشد مورد اعتماد است هرچند با سند ضعیف نقل شده باشد.</a:t>
            </a:r>
            <a:endParaRPr lang="en-US" sz="2800" dirty="0"/>
          </a:p>
        </p:txBody>
      </p:sp>
    </p:spTree>
    <p:extLst>
      <p:ext uri="{BB962C8B-B14F-4D97-AF65-F5344CB8AC3E}">
        <p14:creationId xmlns:p14="http://schemas.microsoft.com/office/powerpoint/2010/main" xmlns="" val="3518520201"/>
      </p:ext>
    </p:extLst>
  </p:cSld>
  <p:clrMapOvr>
    <a:masterClrMapping/>
  </p:clrMapOvr>
  <mc:AlternateContent xmlns:mc="http://schemas.openxmlformats.org/markup-compatibility/2006">
    <mc:Choice xmlns:p14="http://schemas.microsoft.com/office/powerpoint/2010/main" xmlns=""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animEffect transition="in" filter="fade">
                                      <p:cBhvr>
                                        <p:cTn id="11" dur="1000"/>
                                        <p:tgtEl>
                                          <p:spTgt spid="2">
                                            <p:txEl>
                                              <p:pRg st="2" end="2"/>
                                            </p:txEl>
                                          </p:spTgt>
                                        </p:tgtEl>
                                      </p:cBhvr>
                                    </p:animEffect>
                                    <p:anim calcmode="lin" valueType="num">
                                      <p:cBhvr>
                                        <p:cTn id="1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33600" y="2184400"/>
            <a:ext cx="9144000" cy="1815882"/>
          </a:xfrm>
          <a:prstGeom prst="rect">
            <a:avLst/>
          </a:prstGeom>
        </p:spPr>
        <p:txBody>
          <a:bodyPr wrap="square">
            <a:spAutoFit/>
          </a:bodyPr>
          <a:lstStyle/>
          <a:p>
            <a:pPr algn="ctr" rtl="1">
              <a:spcAft>
                <a:spcPts val="0"/>
              </a:spcAft>
            </a:pPr>
            <a:r>
              <a:rPr lang="fa-IR" sz="2800" dirty="0" smtClean="0">
                <a:effectLst/>
                <a:latin typeface="Calibri" panose="020F0502020204030204" pitchFamily="34" charset="0"/>
                <a:ea typeface="Calibri" panose="020F0502020204030204" pitchFamily="34" charset="0"/>
                <a:cs typeface="B Zar" panose="00000400000000000000" pitchFamily="2" charset="-78"/>
              </a:rPr>
              <a:t>.نجاشی  وشیخ طوسی نام بیش از 50نفراز راویان حدیث که دارای کتاب الصلاه بوده اند را ذکرنموده اند که اکثرآنها روایات فقه الصلاه بوده است وبدست ما نرسیده است همانند :حریز بن عبد الله سجستانی ،حماد بن عیسی ،علی بن مهزیاراهوازی،سعد بن عبد الله اشعری قمی ،علی بن حسن بن فضال و</a:t>
            </a:r>
            <a:endParaRPr lang="en-US" sz="2800" dirty="0" smtClean="0">
              <a:effectLst/>
              <a:latin typeface="Calibri" panose="020F0502020204030204" pitchFamily="34" charset="0"/>
              <a:ea typeface="Calibri" panose="020F0502020204030204" pitchFamily="34" charset="0"/>
              <a:cs typeface="B Zar" panose="00000400000000000000" pitchFamily="2" charset="-78"/>
            </a:endParaRPr>
          </a:p>
        </p:txBody>
      </p:sp>
      <p:sp>
        <p:nvSpPr>
          <p:cNvPr id="3" name="Rectangle 2"/>
          <p:cNvSpPr/>
          <p:nvPr/>
        </p:nvSpPr>
        <p:spPr>
          <a:xfrm>
            <a:off x="8952941" y="6025634"/>
            <a:ext cx="2132315" cy="400110"/>
          </a:xfrm>
          <a:prstGeom prst="rect">
            <a:avLst/>
          </a:prstGeom>
        </p:spPr>
        <p:txBody>
          <a:bodyPr wrap="none">
            <a:spAutoFit/>
          </a:bodyPr>
          <a:lstStyle/>
          <a:p>
            <a:pPr algn="r" rtl="1">
              <a:spcAft>
                <a:spcPts val="0"/>
              </a:spcAft>
            </a:pPr>
            <a:r>
              <a:rPr lang="fa-IR" sz="2000" dirty="0">
                <a:latin typeface="Calibri" panose="020F0502020204030204" pitchFamily="34" charset="0"/>
                <a:ea typeface="Calibri" panose="020F0502020204030204" pitchFamily="34" charset="0"/>
                <a:cs typeface="B Zar" panose="00000400000000000000" pitchFamily="2" charset="-78"/>
              </a:rPr>
              <a:t>... </a:t>
            </a:r>
            <a:r>
              <a:rPr lang="ar-SA" sz="2000" dirty="0">
                <a:latin typeface="Calibri" panose="020F0502020204030204" pitchFamily="34" charset="0"/>
                <a:ea typeface="Calibri" panose="020F0502020204030204" pitchFamily="34" charset="0"/>
                <a:cs typeface="2  Zar" panose="00000400000000000000" pitchFamily="2" charset="-78"/>
              </a:rPr>
              <a:t>رجال‏النجاشي ص :  32</a:t>
            </a:r>
            <a:endParaRPr lang="en-US" sz="2000" dirty="0">
              <a:latin typeface="Calibri" panose="020F0502020204030204" pitchFamily="34" charset="0"/>
              <a:ea typeface="Calibri" panose="020F0502020204030204" pitchFamily="34" charset="0"/>
              <a:cs typeface="Arial" panose="020B0604020202020204" pitchFamily="34" charset="0"/>
            </a:endParaRPr>
          </a:p>
        </p:txBody>
      </p:sp>
      <p:cxnSp>
        <p:nvCxnSpPr>
          <p:cNvPr id="5" name="Straight Connector 4"/>
          <p:cNvCxnSpPr/>
          <p:nvPr/>
        </p:nvCxnSpPr>
        <p:spPr>
          <a:xfrm>
            <a:off x="5956859" y="5638800"/>
            <a:ext cx="6235141" cy="0"/>
          </a:xfrm>
          <a:prstGeom prst="line">
            <a:avLst/>
          </a:prstGeom>
          <a:ln w="3810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2255226636"/>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cru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par>
                          <p:cTn id="8" fill="hold">
                            <p:stCondLst>
                              <p:cond delay="500"/>
                            </p:stCondLst>
                            <p:childTnLst>
                              <p:par>
                                <p:cTn id="9" presetID="22" presetClass="entr" presetSubtype="2"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right)">
                                      <p:cBhvr>
                                        <p:cTn id="11" dur="500"/>
                                        <p:tgtEl>
                                          <p:spTgt spid="5"/>
                                        </p:tgtEl>
                                      </p:cBhvr>
                                    </p:animEffect>
                                  </p:childTnLst>
                                </p:cTn>
                              </p:par>
                            </p:childTnLst>
                          </p:cTn>
                        </p:par>
                        <p:par>
                          <p:cTn id="12" fill="hold">
                            <p:stCondLst>
                              <p:cond delay="1000"/>
                            </p:stCondLst>
                            <p:childTnLst>
                              <p:par>
                                <p:cTn id="13" presetID="12" presetClass="entr" presetSubtype="4" fill="hold" grpId="0" nodeType="after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500"/>
                                        <p:tgtEl>
                                          <p:spTgt spid="3"/>
                                        </p:tgtEl>
                                        <p:attrNameLst>
                                          <p:attrName>ppt_y</p:attrName>
                                        </p:attrNameLst>
                                      </p:cBhvr>
                                      <p:tavLst>
                                        <p:tav tm="0">
                                          <p:val>
                                            <p:strVal val="#ppt_y+#ppt_h*1.125000"/>
                                          </p:val>
                                        </p:tav>
                                        <p:tav tm="100000">
                                          <p:val>
                                            <p:strVal val="#ppt_y"/>
                                          </p:val>
                                        </p:tav>
                                      </p:tavLst>
                                    </p:anim>
                                    <p:animEffect transition="in" filter="wipe(up)">
                                      <p:cBhvr>
                                        <p:cTn id="1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30400" y="2933700"/>
            <a:ext cx="9474200" cy="1083374"/>
          </a:xfrm>
          <a:prstGeom prst="rect">
            <a:avLst/>
          </a:prstGeom>
        </p:spPr>
        <p:txBody>
          <a:bodyPr wrap="square">
            <a:spAutoFit/>
          </a:bodyPr>
          <a:lstStyle/>
          <a:p>
            <a:pPr algn="ctr" rtl="1">
              <a:lnSpc>
                <a:spcPct val="115000"/>
              </a:lnSpc>
              <a:spcAft>
                <a:spcPts val="1000"/>
              </a:spcAft>
            </a:pPr>
            <a:r>
              <a:rPr lang="fa-IR" sz="2800" dirty="0" smtClean="0">
                <a:effectLst/>
                <a:latin typeface="Calibri" panose="020F0502020204030204" pitchFamily="34" charset="0"/>
                <a:ea typeface="Calibri" panose="020F0502020204030204" pitchFamily="34" charset="0"/>
                <a:cs typeface="B Zar" panose="00000400000000000000" pitchFamily="2" charset="-78"/>
              </a:rPr>
              <a:t>ب)احادیثی که درجوامع ثانویه همانند بحار آمده است اگربصورت مرسل نقل شده باشند وباسایرروایات تعارض نداشته باشند احادیث درجه دوم تلقی می گردند </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1680073729"/>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33600" y="1968500"/>
            <a:ext cx="9144000" cy="3082895"/>
          </a:xfrm>
          <a:prstGeom prst="rect">
            <a:avLst/>
          </a:prstGeom>
        </p:spPr>
        <p:txBody>
          <a:bodyPr wrap="square">
            <a:spAutoFit/>
          </a:bodyPr>
          <a:lstStyle/>
          <a:p>
            <a:pPr algn="r" rtl="1">
              <a:lnSpc>
                <a:spcPct val="115000"/>
              </a:lnSpc>
              <a:spcAft>
                <a:spcPts val="1000"/>
              </a:spcAft>
            </a:pPr>
            <a:r>
              <a:rPr lang="fa-IR" sz="2800" dirty="0" smtClean="0">
                <a:effectLst/>
                <a:latin typeface="Calibri" panose="020F0502020204030204" pitchFamily="34" charset="0"/>
                <a:ea typeface="Calibri" panose="020F0502020204030204" pitchFamily="34" charset="0"/>
                <a:cs typeface="Titr" panose="00000700000000000000" pitchFamily="2" charset="-78"/>
              </a:rPr>
              <a:t>آنچه دراعتبار وعدم اعتباریک حدیث نقش مهم دارددومورد است </a:t>
            </a:r>
            <a:endParaRPr lang="en-US" sz="2800" dirty="0" smtClean="0">
              <a:effectLst/>
              <a:latin typeface="Calibri" panose="020F0502020204030204" pitchFamily="34" charset="0"/>
              <a:ea typeface="Calibri" panose="020F0502020204030204" pitchFamily="34" charset="0"/>
              <a:cs typeface="Titr" panose="00000700000000000000" pitchFamily="2" charset="-78"/>
            </a:endParaRPr>
          </a:p>
          <a:p>
            <a:pPr algn="r" rtl="1">
              <a:lnSpc>
                <a:spcPct val="115000"/>
              </a:lnSpc>
              <a:spcAft>
                <a:spcPts val="1000"/>
              </a:spcAft>
            </a:pPr>
            <a:endParaRPr lang="en-US" sz="2800" dirty="0">
              <a:latin typeface="Calibri" panose="020F0502020204030204" pitchFamily="34" charset="0"/>
              <a:ea typeface="Calibri" panose="020F0502020204030204" pitchFamily="34" charset="0"/>
              <a:cs typeface="Titr" panose="00000700000000000000" pitchFamily="2" charset="-78"/>
            </a:endParaRPr>
          </a:p>
          <a:p>
            <a:pPr algn="r" rtl="1">
              <a:lnSpc>
                <a:spcPct val="115000"/>
              </a:lnSpc>
              <a:spcAft>
                <a:spcPts val="1000"/>
              </a:spcAft>
            </a:pPr>
            <a:r>
              <a:rPr lang="fa-IR" dirty="0" smtClean="0">
                <a:effectLst/>
                <a:latin typeface="Calibri" panose="020F0502020204030204" pitchFamily="34" charset="0"/>
                <a:ea typeface="Calibri" panose="020F0502020204030204" pitchFamily="34" charset="0"/>
                <a:cs typeface="B Zar" panose="00000400000000000000" pitchFamily="2" charset="-78"/>
              </a:rPr>
              <a:t> </a:t>
            </a:r>
            <a:r>
              <a:rPr lang="fa-IR" sz="2800" dirty="0" smtClean="0">
                <a:effectLst/>
                <a:latin typeface="Calibri" panose="020F0502020204030204" pitchFamily="34" charset="0"/>
                <a:ea typeface="Calibri" panose="020F0502020204030204" pitchFamily="34" charset="0"/>
                <a:cs typeface="B Zar" panose="00000400000000000000" pitchFamily="2" charset="-78"/>
              </a:rPr>
              <a:t>الف)عدم تعارض آن با اصول مذهب وسایرروایات مستفیض </a:t>
            </a:r>
            <a:endParaRPr lang="en-US" sz="2800" dirty="0" smtClean="0">
              <a:effectLst/>
              <a:latin typeface="Calibri" panose="020F0502020204030204" pitchFamily="34" charset="0"/>
              <a:ea typeface="Calibri" panose="020F0502020204030204" pitchFamily="34" charset="0"/>
              <a:cs typeface="B Zar" panose="00000400000000000000" pitchFamily="2" charset="-78"/>
            </a:endParaRPr>
          </a:p>
          <a:p>
            <a:pPr algn="r" rtl="1">
              <a:lnSpc>
                <a:spcPct val="115000"/>
              </a:lnSpc>
              <a:spcAft>
                <a:spcPts val="1000"/>
              </a:spcAft>
            </a:pPr>
            <a:endParaRPr lang="en-US" sz="28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fa-IR" sz="2800" dirty="0" smtClean="0">
                <a:effectLst/>
                <a:latin typeface="Calibri" panose="020F0502020204030204" pitchFamily="34" charset="0"/>
                <a:ea typeface="Calibri" panose="020F0502020204030204" pitchFamily="34" charset="0"/>
                <a:cs typeface="B Zar" panose="00000400000000000000" pitchFamily="2" charset="-78"/>
              </a:rPr>
              <a:t>ب)عدم عقل ستیزی  </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2753436917"/>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3250">
        <p15:prstTrans prst="origami"/>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animEffect transition="in" filter="fade">
                                      <p:cBhvr>
                                        <p:cTn id="11" dur="500"/>
                                        <p:tgtEl>
                                          <p:spTgt spid="2">
                                            <p:txEl>
                                              <p:pRg st="2" end="2"/>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animEffect transition="in" filter="fade">
                                      <p:cBhvr>
                                        <p:cTn id="15"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39900" y="2197101"/>
            <a:ext cx="9144000" cy="2826415"/>
          </a:xfrm>
          <a:prstGeom prst="rect">
            <a:avLst/>
          </a:prstGeom>
        </p:spPr>
        <p:txBody>
          <a:bodyPr wrap="square">
            <a:spAutoFit/>
          </a:bodyPr>
          <a:lstStyle/>
          <a:p>
            <a:pPr algn="r" rtl="1">
              <a:lnSpc>
                <a:spcPct val="115000"/>
              </a:lnSpc>
              <a:spcAft>
                <a:spcPts val="1000"/>
              </a:spcAft>
            </a:pPr>
            <a:r>
              <a:rPr lang="fa-IR" sz="2800" dirty="0" smtClean="0">
                <a:effectLst/>
                <a:latin typeface="Calibri" panose="020F0502020204030204" pitchFamily="34" charset="0"/>
                <a:ea typeface="Calibri" panose="020F0502020204030204" pitchFamily="34" charset="0"/>
                <a:cs typeface="Titr" panose="00000700000000000000" pitchFamily="2" charset="-78"/>
              </a:rPr>
              <a:t>نتیجه گیری :</a:t>
            </a:r>
            <a:endParaRPr lang="en-US" sz="2800" dirty="0" smtClean="0">
              <a:effectLst/>
              <a:latin typeface="Calibri" panose="020F0502020204030204" pitchFamily="34" charset="0"/>
              <a:ea typeface="Calibri" panose="020F0502020204030204" pitchFamily="34" charset="0"/>
              <a:cs typeface="Titr" panose="00000700000000000000" pitchFamily="2" charset="-78"/>
            </a:endParaRPr>
          </a:p>
          <a:p>
            <a:pPr algn="r" rtl="1">
              <a:lnSpc>
                <a:spcPct val="115000"/>
              </a:lnSpc>
              <a:spcAft>
                <a:spcPts val="1000"/>
              </a:spcAft>
            </a:pPr>
            <a:endParaRPr lang="en-US" sz="2800" dirty="0" smtClean="0">
              <a:effectLst/>
              <a:latin typeface="Calibri" panose="020F0502020204030204" pitchFamily="34" charset="0"/>
              <a:ea typeface="Calibri" panose="020F0502020204030204" pitchFamily="34" charset="0"/>
              <a:cs typeface="Titr" panose="00000700000000000000" pitchFamily="2" charset="-78"/>
            </a:endParaRPr>
          </a:p>
          <a:p>
            <a:pPr algn="ctr" rtl="1">
              <a:lnSpc>
                <a:spcPct val="115000"/>
              </a:lnSpc>
              <a:spcAft>
                <a:spcPts val="1000"/>
              </a:spcAft>
            </a:pPr>
            <a:r>
              <a:rPr lang="fa-IR" sz="2800" dirty="0" smtClean="0">
                <a:effectLst/>
                <a:latin typeface="Calibri" panose="020F0502020204030204" pitchFamily="34" charset="0"/>
                <a:ea typeface="Calibri" panose="020F0502020204030204" pitchFamily="34" charset="0"/>
                <a:cs typeface="B Zar" panose="00000400000000000000" pitchFamily="2" charset="-78"/>
              </a:rPr>
              <a:t>نقل احادیثی که این دو ویژگی فوق را دارا هستند برای افراد جامعه هیچ مشکلی ندارد هر چند به لحاظ سند ضعیف باشند به عنوان نمونه باید گفت در کتاب جامع الاخبار از پیامبراکرم نقل شده است ....</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1782519278"/>
      </p:ext>
    </p:extLst>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childTnLst>
                          </p:cTn>
                        </p:par>
                        <p:par>
                          <p:cTn id="21" fill="hold">
                            <p:stCondLst>
                              <p:cond delay="2000"/>
                            </p:stCondLst>
                            <p:childTnLst>
                              <p:par>
                                <p:cTn id="22" presetID="21" presetClass="entr" presetSubtype="8" fill="hold" nodeType="afterEffect">
                                  <p:stCondLst>
                                    <p:cond delay="0"/>
                                  </p:stCondLst>
                                  <p:childTnLst>
                                    <p:set>
                                      <p:cBhvr>
                                        <p:cTn id="23" dur="1" fill="hold">
                                          <p:stCondLst>
                                            <p:cond delay="0"/>
                                          </p:stCondLst>
                                        </p:cTn>
                                        <p:tgtEl>
                                          <p:spTgt spid="2">
                                            <p:txEl>
                                              <p:pRg st="2" end="2"/>
                                            </p:txEl>
                                          </p:spTgt>
                                        </p:tgtEl>
                                        <p:attrNameLst>
                                          <p:attrName>style.visibility</p:attrName>
                                        </p:attrNameLst>
                                      </p:cBhvr>
                                      <p:to>
                                        <p:strVal val="visible"/>
                                      </p:to>
                                    </p:set>
                                    <p:animEffect transition="in" filter="wheel(8)">
                                      <p:cBhvr>
                                        <p:cTn id="24"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89000" y="438882"/>
            <a:ext cx="10960100" cy="5168594"/>
          </a:xfrm>
          <a:prstGeom prst="rect">
            <a:avLst/>
          </a:prstGeom>
        </p:spPr>
        <p:txBody>
          <a:bodyPr wrap="square">
            <a:spAutoFit/>
          </a:bodyPr>
          <a:lstStyle/>
          <a:p>
            <a:pPr algn="r" rtl="1">
              <a:lnSpc>
                <a:spcPct val="115000"/>
              </a:lnSpc>
              <a:spcAft>
                <a:spcPts val="1000"/>
              </a:spcAft>
            </a:pPr>
            <a:r>
              <a:rPr lang="fa-IR" sz="3200" dirty="0" smtClean="0">
                <a:effectLst/>
                <a:latin typeface="Calibri" panose="020F0502020204030204" pitchFamily="34" charset="0"/>
                <a:ea typeface="Calibri" panose="020F0502020204030204" pitchFamily="34" charset="0"/>
                <a:cs typeface="Titr" panose="00000700000000000000" pitchFamily="2" charset="-78"/>
              </a:rPr>
              <a:t>تحقیق وپژوهش : </a:t>
            </a:r>
            <a:endParaRPr lang="en-US" sz="3200" dirty="0" smtClean="0">
              <a:effectLst/>
              <a:latin typeface="Calibri" panose="020F0502020204030204" pitchFamily="34" charset="0"/>
              <a:ea typeface="Calibri" panose="020F0502020204030204" pitchFamily="34" charset="0"/>
              <a:cs typeface="Titr" panose="00000700000000000000" pitchFamily="2" charset="-78"/>
            </a:endParaRPr>
          </a:p>
          <a:p>
            <a:pPr algn="r" rtl="1">
              <a:lnSpc>
                <a:spcPct val="115000"/>
              </a:lnSpc>
              <a:spcAft>
                <a:spcPts val="1000"/>
              </a:spcAft>
            </a:pPr>
            <a:endParaRPr lang="en-US" sz="3200" dirty="0" smtClean="0">
              <a:effectLst/>
              <a:latin typeface="Calibri" panose="020F0502020204030204" pitchFamily="34" charset="0"/>
              <a:ea typeface="Calibri" panose="020F0502020204030204" pitchFamily="34" charset="0"/>
              <a:cs typeface="Titr" panose="00000700000000000000" pitchFamily="2" charset="-78"/>
            </a:endParaRPr>
          </a:p>
          <a:p>
            <a:pPr algn="r" rtl="1">
              <a:lnSpc>
                <a:spcPct val="115000"/>
              </a:lnSpc>
              <a:spcAft>
                <a:spcPts val="1000"/>
              </a:spcAft>
            </a:pPr>
            <a:r>
              <a:rPr lang="fa-IR" sz="2400" dirty="0" smtClean="0">
                <a:effectLst/>
                <a:latin typeface="Calibri" panose="020F0502020204030204" pitchFamily="34" charset="0"/>
                <a:ea typeface="Calibri" panose="020F0502020204030204" pitchFamily="34" charset="0"/>
                <a:cs typeface="B Zar" panose="00000400000000000000" pitchFamily="2" charset="-78"/>
              </a:rPr>
              <a:t>منابع خاص وعام اهل سنت درنقل احادیث نماز کدام است ؟</a:t>
            </a:r>
            <a:endParaRPr lang="en-US" sz="2400" dirty="0" smtClean="0">
              <a:effectLst/>
              <a:latin typeface="Calibri" panose="020F0502020204030204" pitchFamily="34" charset="0"/>
              <a:ea typeface="Calibri" panose="020F0502020204030204" pitchFamily="34" charset="0"/>
              <a:cs typeface="B Zar" panose="00000400000000000000" pitchFamily="2" charset="-78"/>
            </a:endParaRPr>
          </a:p>
          <a:p>
            <a:pPr algn="r" rtl="1">
              <a:lnSpc>
                <a:spcPct val="115000"/>
              </a:lnSpc>
              <a:spcAft>
                <a:spcPts val="1000"/>
              </a:spcAft>
            </a:pP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fa-IR" sz="2400" dirty="0" smtClean="0">
                <a:effectLst/>
                <a:latin typeface="Calibri" panose="020F0502020204030204" pitchFamily="34" charset="0"/>
                <a:ea typeface="Calibri" panose="020F0502020204030204" pitchFamily="34" charset="0"/>
                <a:cs typeface="B Zar" panose="00000400000000000000" pitchFamily="2" charset="-78"/>
              </a:rPr>
              <a:t>روش برخورد با احایث منحصره ومرسله جامع الاخبارشعیری چیست ؟</a:t>
            </a:r>
            <a:endParaRPr lang="en-US" sz="2400" dirty="0" smtClean="0">
              <a:effectLst/>
              <a:latin typeface="Calibri" panose="020F0502020204030204" pitchFamily="34" charset="0"/>
              <a:ea typeface="Calibri" panose="020F0502020204030204" pitchFamily="34" charset="0"/>
              <a:cs typeface="B Zar" panose="00000400000000000000" pitchFamily="2" charset="-78"/>
            </a:endParaRPr>
          </a:p>
          <a:p>
            <a:pPr algn="r" rtl="1">
              <a:lnSpc>
                <a:spcPct val="115000"/>
              </a:lnSpc>
              <a:spcAft>
                <a:spcPts val="1000"/>
              </a:spcAft>
            </a:pP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fa-IR" sz="2400" dirty="0" smtClean="0">
                <a:effectLst/>
                <a:latin typeface="Calibri" panose="020F0502020204030204" pitchFamily="34" charset="0"/>
                <a:ea typeface="Calibri" panose="020F0502020204030204" pitchFamily="34" charset="0"/>
                <a:cs typeface="B Zar" panose="00000400000000000000" pitchFamily="2" charset="-78"/>
              </a:rPr>
              <a:t>چند نمونه از احادیث علل الشرایع صدوق را در اثبات حکمت بودن موارد منقول دراحادیث نه علت احکام بیان کنید </a:t>
            </a:r>
            <a:endParaRPr lang="en-US" sz="2400" dirty="0" smtClean="0">
              <a:effectLst/>
              <a:latin typeface="Calibri" panose="020F0502020204030204" pitchFamily="34" charset="0"/>
              <a:ea typeface="Calibri" panose="020F0502020204030204" pitchFamily="34" charset="0"/>
              <a:cs typeface="B Zar" panose="00000400000000000000" pitchFamily="2" charset="-78"/>
            </a:endParaRPr>
          </a:p>
          <a:p>
            <a:pPr algn="r" rtl="1">
              <a:lnSpc>
                <a:spcPct val="115000"/>
              </a:lnSpc>
              <a:spcAft>
                <a:spcPts val="1000"/>
              </a:spcAft>
            </a:pP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algn="r"/>
            <a:r>
              <a:rPr lang="fa-IR" sz="2400" dirty="0" smtClean="0">
                <a:effectLst/>
                <a:latin typeface="Calibri" panose="020F0502020204030204" pitchFamily="34" charset="0"/>
                <a:ea typeface="Calibri" panose="020F0502020204030204" pitchFamily="34" charset="0"/>
                <a:cs typeface="B Zar" panose="00000400000000000000" pitchFamily="2" charset="-78"/>
              </a:rPr>
              <a:t>یک کتاب از منابع نماز را به دلخواه خود نقد وبررسی کنید </a:t>
            </a:r>
            <a:endParaRPr lang="en-US" sz="2400" dirty="0"/>
          </a:p>
        </p:txBody>
      </p:sp>
    </p:spTree>
    <p:extLst>
      <p:ext uri="{BB962C8B-B14F-4D97-AF65-F5344CB8AC3E}">
        <p14:creationId xmlns:p14="http://schemas.microsoft.com/office/powerpoint/2010/main" xmlns="" val="3441543135"/>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childTnLst>
                          </p:cTn>
                        </p:par>
                        <p:par>
                          <p:cTn id="21" fill="hold">
                            <p:stCondLst>
                              <p:cond delay="2000"/>
                            </p:stCondLst>
                            <p:childTnLst>
                              <p:par>
                                <p:cTn id="22" presetID="16" presetClass="entr" presetSubtype="21" fill="hold" nodeType="afterEffect">
                                  <p:stCondLst>
                                    <p:cond delay="0"/>
                                  </p:stCondLst>
                                  <p:childTnLst>
                                    <p:set>
                                      <p:cBhvr>
                                        <p:cTn id="23" dur="1" fill="hold">
                                          <p:stCondLst>
                                            <p:cond delay="0"/>
                                          </p:stCondLst>
                                        </p:cTn>
                                        <p:tgtEl>
                                          <p:spTgt spid="2">
                                            <p:txEl>
                                              <p:pRg st="2" end="2"/>
                                            </p:txEl>
                                          </p:spTgt>
                                        </p:tgtEl>
                                        <p:attrNameLst>
                                          <p:attrName>style.visibility</p:attrName>
                                        </p:attrNameLst>
                                      </p:cBhvr>
                                      <p:to>
                                        <p:strVal val="visible"/>
                                      </p:to>
                                    </p:set>
                                    <p:animEffect transition="in" filter="barn(inVertical)">
                                      <p:cBhvr>
                                        <p:cTn id="24" dur="500"/>
                                        <p:tgtEl>
                                          <p:spTgt spid="2">
                                            <p:txEl>
                                              <p:pRg st="2" end="2"/>
                                            </p:txEl>
                                          </p:spTgt>
                                        </p:tgtEl>
                                      </p:cBhvr>
                                    </p:animEffect>
                                  </p:childTnLst>
                                </p:cTn>
                              </p:par>
                            </p:childTnLst>
                          </p:cTn>
                        </p:par>
                        <p:par>
                          <p:cTn id="25" fill="hold">
                            <p:stCondLst>
                              <p:cond delay="2500"/>
                            </p:stCondLst>
                            <p:childTnLst>
                              <p:par>
                                <p:cTn id="26" presetID="16" presetClass="entr" presetSubtype="21" fill="hold" nodeType="after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Effect transition="in" filter="barn(inVertical)">
                                      <p:cBhvr>
                                        <p:cTn id="28" dur="500"/>
                                        <p:tgtEl>
                                          <p:spTgt spid="2">
                                            <p:txEl>
                                              <p:pRg st="4" end="4"/>
                                            </p:txEl>
                                          </p:spTgt>
                                        </p:tgtEl>
                                      </p:cBhvr>
                                    </p:animEffect>
                                  </p:childTnLst>
                                </p:cTn>
                              </p:par>
                            </p:childTnLst>
                          </p:cTn>
                        </p:par>
                        <p:par>
                          <p:cTn id="29" fill="hold">
                            <p:stCondLst>
                              <p:cond delay="3000"/>
                            </p:stCondLst>
                            <p:childTnLst>
                              <p:par>
                                <p:cTn id="30" presetID="16" presetClass="entr" presetSubtype="21" fill="hold" nodeType="after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Effect transition="in" filter="barn(inVertical)">
                                      <p:cBhvr>
                                        <p:cTn id="32" dur="500"/>
                                        <p:tgtEl>
                                          <p:spTgt spid="2">
                                            <p:txEl>
                                              <p:pRg st="6" end="6"/>
                                            </p:txEl>
                                          </p:spTgt>
                                        </p:tgtEl>
                                      </p:cBhvr>
                                    </p:animEffect>
                                  </p:childTnLst>
                                </p:cTn>
                              </p:par>
                            </p:childTnLst>
                          </p:cTn>
                        </p:par>
                        <p:par>
                          <p:cTn id="33" fill="hold">
                            <p:stCondLst>
                              <p:cond delay="3500"/>
                            </p:stCondLst>
                            <p:childTnLst>
                              <p:par>
                                <p:cTn id="34" presetID="16" presetClass="entr" presetSubtype="21" fill="hold" nodeType="afterEffect">
                                  <p:stCondLst>
                                    <p:cond delay="0"/>
                                  </p:stCondLst>
                                  <p:childTnLst>
                                    <p:set>
                                      <p:cBhvr>
                                        <p:cTn id="35" dur="1" fill="hold">
                                          <p:stCondLst>
                                            <p:cond delay="0"/>
                                          </p:stCondLst>
                                        </p:cTn>
                                        <p:tgtEl>
                                          <p:spTgt spid="2">
                                            <p:txEl>
                                              <p:pRg st="8" end="8"/>
                                            </p:txEl>
                                          </p:spTgt>
                                        </p:tgtEl>
                                        <p:attrNameLst>
                                          <p:attrName>style.visibility</p:attrName>
                                        </p:attrNameLst>
                                      </p:cBhvr>
                                      <p:to>
                                        <p:strVal val="visible"/>
                                      </p:to>
                                    </p:set>
                                    <p:animEffect transition="in" filter="barn(inVertical)">
                                      <p:cBhvr>
                                        <p:cTn id="36"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47800" y="1104459"/>
            <a:ext cx="10401300" cy="3850285"/>
          </a:xfrm>
          <a:prstGeom prst="rect">
            <a:avLst/>
          </a:prstGeom>
        </p:spPr>
        <p:txBody>
          <a:bodyPr wrap="square">
            <a:spAutoFit/>
          </a:bodyPr>
          <a:lstStyle/>
          <a:p>
            <a:pPr algn="r" rtl="1">
              <a:lnSpc>
                <a:spcPct val="115000"/>
              </a:lnSpc>
              <a:spcAft>
                <a:spcPts val="1000"/>
              </a:spcAft>
            </a:pPr>
            <a:r>
              <a:rPr lang="fa-IR" sz="2400" dirty="0" smtClean="0">
                <a:effectLst/>
                <a:latin typeface="Calibri" panose="020F0502020204030204" pitchFamily="34" charset="0"/>
                <a:ea typeface="Calibri" panose="020F0502020204030204" pitchFamily="34" charset="0"/>
                <a:cs typeface="B Zar" panose="00000400000000000000" pitchFamily="2" charset="-78"/>
              </a:rPr>
              <a:t>درزمان معاصر نیز این تک نگاری حدیثی نیز انجام گرفته است که به ذکرسه نمونه از آن اکتفا می شود :</a:t>
            </a:r>
            <a:endParaRPr lang="en-US" sz="2400" dirty="0" smtClean="0">
              <a:effectLst/>
              <a:latin typeface="Calibri" panose="020F0502020204030204" pitchFamily="34" charset="0"/>
              <a:ea typeface="Calibri" panose="020F0502020204030204" pitchFamily="34" charset="0"/>
              <a:cs typeface="B Zar" panose="00000400000000000000" pitchFamily="2" charset="-78"/>
            </a:endParaRPr>
          </a:p>
          <a:p>
            <a:pPr algn="r" rtl="1">
              <a:lnSpc>
                <a:spcPct val="115000"/>
              </a:lnSpc>
              <a:spcAft>
                <a:spcPts val="1000"/>
              </a:spcAft>
            </a:pPr>
            <a:endParaRPr lang="en-US" sz="28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fa-IR" sz="2400" dirty="0" smtClean="0">
                <a:effectLst/>
                <a:latin typeface="Calibri" panose="020F0502020204030204" pitchFamily="34" charset="0"/>
                <a:ea typeface="Calibri" panose="020F0502020204030204" pitchFamily="34" charset="0"/>
                <a:cs typeface="B Zar" panose="00000400000000000000" pitchFamily="2" charset="-78"/>
              </a:rPr>
              <a:t>الف)الصلاه فی الکتاب والسنه</a:t>
            </a:r>
            <a:endParaRPr lang="en-US" sz="2400" dirty="0" smtClean="0">
              <a:effectLst/>
              <a:latin typeface="Calibri" panose="020F0502020204030204" pitchFamily="34" charset="0"/>
              <a:ea typeface="Calibri" panose="020F0502020204030204" pitchFamily="34" charset="0"/>
              <a:cs typeface="B Zar" panose="00000400000000000000" pitchFamily="2" charset="-78"/>
            </a:endParaRPr>
          </a:p>
          <a:p>
            <a:pPr algn="r" rtl="1">
              <a:lnSpc>
                <a:spcPct val="115000"/>
              </a:lnSpc>
              <a:spcAft>
                <a:spcPts val="1000"/>
              </a:spcAft>
            </a:pP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algn="ctr" rtl="1">
              <a:lnSpc>
                <a:spcPct val="115000"/>
              </a:lnSpc>
              <a:spcAft>
                <a:spcPts val="1000"/>
              </a:spcAft>
            </a:pPr>
            <a:r>
              <a:rPr lang="fa-IR" sz="2400" dirty="0" smtClean="0">
                <a:effectLst/>
                <a:latin typeface="Calibri" panose="020F0502020204030204" pitchFamily="34" charset="0"/>
                <a:ea typeface="Calibri" panose="020F0502020204030204" pitchFamily="34" charset="0"/>
                <a:cs typeface="B Zar" panose="00000400000000000000" pitchFamily="2" charset="-78"/>
              </a:rPr>
              <a:t>معرفی مختصر:این کتاب نوشته آقای محمد محمدی ریشهری درچهل فصل  که درپاورقی بدان اشاره شده است</a:t>
            </a:r>
            <a:endParaRPr lang="en-US" sz="2400" dirty="0" smtClean="0">
              <a:effectLst/>
              <a:latin typeface="Calibri" panose="020F0502020204030204" pitchFamily="34" charset="0"/>
              <a:ea typeface="Calibri" panose="020F0502020204030204" pitchFamily="34" charset="0"/>
              <a:cs typeface="B Zar" panose="00000400000000000000" pitchFamily="2" charset="-78"/>
            </a:endParaRPr>
          </a:p>
          <a:p>
            <a:pPr algn="r" rtl="1">
              <a:lnSpc>
                <a:spcPct val="115000"/>
              </a:lnSpc>
              <a:spcAft>
                <a:spcPts val="1000"/>
              </a:spcAft>
            </a:pPr>
            <a:endParaRPr lang="en-US" sz="2400" dirty="0">
              <a:latin typeface="Calibri" panose="020F0502020204030204" pitchFamily="34" charset="0"/>
              <a:ea typeface="Calibri" panose="020F0502020204030204" pitchFamily="34" charset="0"/>
              <a:cs typeface="B Zar" panose="00000400000000000000" pitchFamily="2" charset="-78"/>
            </a:endParaRPr>
          </a:p>
          <a:p>
            <a:pPr algn="r" rtl="1">
              <a:spcAft>
                <a:spcPts val="0"/>
              </a:spcAft>
            </a:pPr>
            <a:r>
              <a:rPr lang="fa-IR" sz="2400" dirty="0" smtClean="0">
                <a:effectLst/>
                <a:latin typeface="Calibri" panose="020F0502020204030204" pitchFamily="34" charset="0"/>
                <a:ea typeface="Calibri" panose="020F0502020204030204" pitchFamily="34" charset="0"/>
                <a:cs typeface="Arial" panose="020B0604020202020204" pitchFamily="34" charset="0"/>
              </a:rPr>
              <a:t> </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Rectangle 2"/>
          <p:cNvSpPr/>
          <p:nvPr/>
        </p:nvSpPr>
        <p:spPr>
          <a:xfrm>
            <a:off x="2882900" y="5669028"/>
            <a:ext cx="9118600" cy="800219"/>
          </a:xfrm>
          <a:prstGeom prst="rect">
            <a:avLst/>
          </a:prstGeom>
        </p:spPr>
        <p:txBody>
          <a:bodyPr wrap="square">
            <a:spAutoFit/>
          </a:bodyPr>
          <a:lstStyle/>
          <a:p>
            <a:pPr algn="r" rtl="1">
              <a:lnSpc>
                <a:spcPct val="115000"/>
              </a:lnSpc>
              <a:spcAft>
                <a:spcPts val="1000"/>
              </a:spcAft>
            </a:pPr>
            <a:r>
              <a:rPr lang="ar-SA" sz="2000" dirty="0">
                <a:latin typeface="Calibri" panose="020F0502020204030204" pitchFamily="34" charset="0"/>
                <a:ea typeface="Calibri" panose="020F0502020204030204" pitchFamily="34" charset="0"/>
                <a:cs typeface="Arial" panose="020B0604020202020204" pitchFamily="34" charset="0"/>
              </a:rPr>
              <a:t>ﻣﺘﺮﺟﻢ: ﻋﺒﺪ ﺍﻟﻬﺎﺩﻯ ﻣﺴﻌﻮﺩﻯ. - ﻗﻢ: ﺩﺍﺭ ﺍﻟﺤﺪﻳﺚ،1377  درپایگاه زیر می توانید متن وترجمه رامشاهده کنید  </a:t>
            </a:r>
            <a:r>
              <a:rPr lang="en-US" sz="2000" u="sng" dirty="0">
                <a:solidFill>
                  <a:srgbClr val="0000FF"/>
                </a:solidFill>
                <a:latin typeface="Calibri" panose="020F0502020204030204" pitchFamily="34" charset="0"/>
                <a:ea typeface="Calibri" panose="020F0502020204030204" pitchFamily="34" charset="0"/>
                <a:cs typeface="Arial" panose="020B0604020202020204" pitchFamily="34" charset="0"/>
                <a:hlinkClick r:id="rId2"/>
              </a:rPr>
              <a:t>http://www.hadith.net/n144-e7170-p158.html</a:t>
            </a:r>
            <a:endParaRPr lang="en-US" sz="2000" dirty="0">
              <a:latin typeface="Calibri" panose="020F0502020204030204" pitchFamily="34" charset="0"/>
              <a:ea typeface="Calibri" panose="020F0502020204030204" pitchFamily="34" charset="0"/>
              <a:cs typeface="Arial" panose="020B0604020202020204" pitchFamily="34" charset="0"/>
            </a:endParaRPr>
          </a:p>
        </p:txBody>
      </p:sp>
      <p:cxnSp>
        <p:nvCxnSpPr>
          <p:cNvPr id="4" name="Straight Connector 3"/>
          <p:cNvCxnSpPr/>
          <p:nvPr/>
        </p:nvCxnSpPr>
        <p:spPr>
          <a:xfrm>
            <a:off x="5956859" y="5638800"/>
            <a:ext cx="6235141" cy="0"/>
          </a:xfrm>
          <a:prstGeom prst="line">
            <a:avLst/>
          </a:prstGeom>
          <a:ln w="3810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440004015"/>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animEffect transition="in" filter="wipe(down)">
                                      <p:cBhvr>
                                        <p:cTn id="11" dur="500"/>
                                        <p:tgtEl>
                                          <p:spTgt spid="2">
                                            <p:txEl>
                                              <p:pRg st="2" end="2"/>
                                            </p:txEl>
                                          </p:spTgt>
                                        </p:tgtEl>
                                      </p:cBhvr>
                                    </p:animEffect>
                                  </p:childTnLst>
                                </p:cTn>
                              </p:par>
                            </p:childTnLst>
                          </p:cTn>
                        </p:par>
                        <p:par>
                          <p:cTn id="12" fill="hold">
                            <p:stCondLst>
                              <p:cond delay="1000"/>
                            </p:stCondLst>
                            <p:childTnLst>
                              <p:par>
                                <p:cTn id="13" presetID="22" presetClass="entr" presetSubtype="4" fill="hold" nodeType="after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animEffect transition="in" filter="wipe(down)">
                                      <p:cBhvr>
                                        <p:cTn id="15" dur="500"/>
                                        <p:tgtEl>
                                          <p:spTgt spid="2">
                                            <p:txEl>
                                              <p:pRg st="4" end="4"/>
                                            </p:txEl>
                                          </p:spTgt>
                                        </p:tgtEl>
                                      </p:cBhvr>
                                    </p:animEffect>
                                  </p:childTnLst>
                                </p:cTn>
                              </p:par>
                            </p:childTnLst>
                          </p:cTn>
                        </p:par>
                        <p:par>
                          <p:cTn id="16" fill="hold">
                            <p:stCondLst>
                              <p:cond delay="1500"/>
                            </p:stCondLst>
                            <p:childTnLst>
                              <p:par>
                                <p:cTn id="17" presetID="22" presetClass="entr" presetSubtype="2" fill="hold" nodeType="after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ipe(right)">
                                      <p:cBhvr>
                                        <p:cTn id="19" dur="500"/>
                                        <p:tgtEl>
                                          <p:spTgt spid="4"/>
                                        </p:tgtEl>
                                      </p:cBhvr>
                                    </p:animEffect>
                                  </p:childTnLst>
                                </p:cTn>
                              </p:par>
                            </p:childTnLst>
                          </p:cTn>
                        </p:par>
                        <p:par>
                          <p:cTn id="20" fill="hold">
                            <p:stCondLst>
                              <p:cond delay="2000"/>
                            </p:stCondLst>
                            <p:childTnLst>
                              <p:par>
                                <p:cTn id="21" presetID="12" presetClass="entr" presetSubtype="4" fill="hold" nodeType="after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anim calcmode="lin" valueType="num">
                                      <p:cBhvr additive="base">
                                        <p:cTn id="23"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24"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35200" y="2221423"/>
            <a:ext cx="9055100" cy="1047979"/>
          </a:xfrm>
          <a:prstGeom prst="rect">
            <a:avLst/>
          </a:prstGeom>
        </p:spPr>
        <p:txBody>
          <a:bodyPr wrap="square">
            <a:spAutoFit/>
          </a:bodyPr>
          <a:lstStyle/>
          <a:p>
            <a:pPr algn="ctr" rtl="1">
              <a:lnSpc>
                <a:spcPct val="115000"/>
              </a:lnSpc>
              <a:spcAft>
                <a:spcPts val="1000"/>
              </a:spcAft>
            </a:pPr>
            <a:r>
              <a:rPr lang="fa-IR" dirty="0" smtClean="0">
                <a:effectLst/>
                <a:latin typeface="Calibri" panose="020F0502020204030204" pitchFamily="34" charset="0"/>
                <a:ea typeface="Calibri" panose="020F0502020204030204" pitchFamily="34" charset="0"/>
                <a:cs typeface="2  Titr" panose="00000700000000000000" pitchFamily="2" charset="-78"/>
              </a:rPr>
              <a:t>الفصل الأوّل : وجوب الصلاة الفصل الثاني : حكمة الصلاة الفصل الثالث : الصلاة قبل الإسلام الفصل الرابع : فضل الصلاةالفصل الخامس : خصائص الصلاة الفصل السادس : الحثّ على إقامة الصلاة الفصل السابع : المحافظة على الصلاة الفصل الثامن : أوقات الصلاة الفصل التاسع : المحافظة على أوقات الصلاة الفصل العاشر : أمر الأهل بالصلاة</a:t>
            </a:r>
            <a:endParaRPr lang="en-US" sz="3200" dirty="0" smtClean="0">
              <a:effectLst/>
              <a:latin typeface="Calibri" panose="020F0502020204030204" pitchFamily="34" charset="0"/>
              <a:ea typeface="Calibri" panose="020F0502020204030204" pitchFamily="34" charset="0"/>
              <a:cs typeface="Arial" panose="020B0604020202020204" pitchFamily="34" charset="0"/>
            </a:endParaRPr>
          </a:p>
        </p:txBody>
      </p:sp>
      <p:sp>
        <p:nvSpPr>
          <p:cNvPr id="3" name="Rectangle 2"/>
          <p:cNvSpPr/>
          <p:nvPr/>
        </p:nvSpPr>
        <p:spPr>
          <a:xfrm>
            <a:off x="2146300" y="4152900"/>
            <a:ext cx="9461500" cy="1754326"/>
          </a:xfrm>
          <a:prstGeom prst="rect">
            <a:avLst/>
          </a:prstGeom>
        </p:spPr>
        <p:txBody>
          <a:bodyPr wrap="square">
            <a:spAutoFit/>
          </a:bodyPr>
          <a:lstStyle/>
          <a:p>
            <a:r>
              <a:rPr lang="fa-IR" dirty="0" smtClean="0">
                <a:effectLst/>
                <a:latin typeface="Calibri" panose="020F0502020204030204" pitchFamily="34" charset="0"/>
                <a:ea typeface="Calibri" panose="020F0502020204030204" pitchFamily="34" charset="0"/>
                <a:cs typeface="2  Titr" panose="00000700000000000000" pitchFamily="2" charset="-78"/>
              </a:rPr>
              <a:t>الفصل الحادي عشر : فضل المصلّي الفصل الثاني عشر : حدود الصلاةالفصل الثالث عشر : آداب الصلاة الفصل الرابع عشر : التكبير وآدابه الفصل الخامس عشر : آداب الركوع الفصل السادس عشر : آداب السجود الفصل السابع عشر : آداب الركوع والسجود الفصل الثامن عشر : آداب القيام من السجود الفصل التاسع عشر : القنوت وآدابه الفصل العشرون : التشهّد وآدابه الفصل الحادي والعشرون : التسليم وآدابه الفصل الثاني والعشرون : جوامع آداب الصلاةالفصل الثالث والعشرون : ما لا ينبغي للمصلّي الفصل الرابع والعشرون : جوامع ما لا ينبغي للمصلّي الفصل الخامس والعشرون : التحذير من الاستخفاف بالصلاة الفصل السادس والعشرون : التحذير من تضييع الصلاة</a:t>
            </a:r>
            <a:endParaRPr lang="en-US" dirty="0"/>
          </a:p>
        </p:txBody>
      </p:sp>
      <p:cxnSp>
        <p:nvCxnSpPr>
          <p:cNvPr id="4" name="Straight Connector 3"/>
          <p:cNvCxnSpPr/>
          <p:nvPr/>
        </p:nvCxnSpPr>
        <p:spPr>
          <a:xfrm>
            <a:off x="5956859" y="1790700"/>
            <a:ext cx="6235141" cy="0"/>
          </a:xfrm>
          <a:prstGeom prst="line">
            <a:avLst/>
          </a:prstGeom>
          <a:ln w="3810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2582852595"/>
      </p:ext>
    </p:extLst>
  </p:cSld>
  <p:clrMapOvr>
    <a:masterClrMapping/>
  </p:clrMapOvr>
  <mc:AlternateContent xmlns:mc="http://schemas.openxmlformats.org/markup-compatibility/2006">
    <mc:Choice xmlns:p14="http://schemas.microsoft.com/office/powerpoint/2010/main" xmlns="" Requires="p14">
      <p:transition spd="slow" p14:dur="1400">
        <p:blinds/>
      </p:transition>
    </mc:Choice>
    <mc:Fallback>
      <p:transition spd="slow">
        <p:blind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right)">
                                      <p:cBhvr>
                                        <p:cTn id="7" dur="500"/>
                                        <p:tgtEl>
                                          <p:spTgt spid="4"/>
                                        </p:tgtEl>
                                      </p:cBhvr>
                                    </p:animEffect>
                                  </p:childTnLst>
                                </p:cTn>
                              </p:par>
                            </p:childTnLst>
                          </p:cTn>
                        </p:par>
                        <p:par>
                          <p:cTn id="8" fill="hold">
                            <p:stCondLst>
                              <p:cond delay="500"/>
                            </p:stCondLst>
                            <p:childTnLst>
                              <p:par>
                                <p:cTn id="9" presetID="12" presetClass="entr" presetSubtype="4"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p:tgtEl>
                                          <p:spTgt spid="2"/>
                                        </p:tgtEl>
                                        <p:attrNameLst>
                                          <p:attrName>ppt_y</p:attrName>
                                        </p:attrNameLst>
                                      </p:cBhvr>
                                      <p:tavLst>
                                        <p:tav tm="0">
                                          <p:val>
                                            <p:strVal val="#ppt_y+#ppt_h*1.125000"/>
                                          </p:val>
                                        </p:tav>
                                        <p:tav tm="100000">
                                          <p:val>
                                            <p:strVal val="#ppt_y"/>
                                          </p:val>
                                        </p:tav>
                                      </p:tavLst>
                                    </p:anim>
                                    <p:animEffect transition="in" filter="wipe(up)">
                                      <p:cBhvr>
                                        <p:cTn id="12" dur="500"/>
                                        <p:tgtEl>
                                          <p:spTgt spid="2"/>
                                        </p:tgtEl>
                                      </p:cBhvr>
                                    </p:animEffect>
                                  </p:childTnLst>
                                </p:cTn>
                              </p:par>
                            </p:childTnLst>
                          </p:cTn>
                        </p:par>
                        <p:par>
                          <p:cTn id="13" fill="hold">
                            <p:stCondLst>
                              <p:cond delay="1000"/>
                            </p:stCondLst>
                            <p:childTnLst>
                              <p:par>
                                <p:cTn id="14" presetID="12" presetClass="entr" presetSubtype="4" fill="hold" grpId="0" nodeType="afterEffect">
                                  <p:stCondLst>
                                    <p:cond delay="0"/>
                                  </p:stCondLst>
                                  <p:childTnLst>
                                    <p:set>
                                      <p:cBhvr>
                                        <p:cTn id="15" dur="1" fill="hold">
                                          <p:stCondLst>
                                            <p:cond delay="0"/>
                                          </p:stCondLst>
                                        </p:cTn>
                                        <p:tgtEl>
                                          <p:spTgt spid="3"/>
                                        </p:tgtEl>
                                        <p:attrNameLst>
                                          <p:attrName>style.visibility</p:attrName>
                                        </p:attrNameLst>
                                      </p:cBhvr>
                                      <p:to>
                                        <p:strVal val="visible"/>
                                      </p:to>
                                    </p:set>
                                    <p:anim calcmode="lin" valueType="num">
                                      <p:cBhvr additive="base">
                                        <p:cTn id="16" dur="500"/>
                                        <p:tgtEl>
                                          <p:spTgt spid="3"/>
                                        </p:tgtEl>
                                        <p:attrNameLst>
                                          <p:attrName>ppt_y</p:attrName>
                                        </p:attrNameLst>
                                      </p:cBhvr>
                                      <p:tavLst>
                                        <p:tav tm="0">
                                          <p:val>
                                            <p:strVal val="#ppt_y+#ppt_h*1.125000"/>
                                          </p:val>
                                        </p:tav>
                                        <p:tav tm="100000">
                                          <p:val>
                                            <p:strVal val="#ppt_y"/>
                                          </p:val>
                                        </p:tav>
                                      </p:tavLst>
                                    </p:anim>
                                    <p:animEffect transition="in" filter="wipe(up)">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28900" y="3849121"/>
            <a:ext cx="8559800" cy="2322174"/>
          </a:xfrm>
          <a:prstGeom prst="rect">
            <a:avLst/>
          </a:prstGeom>
        </p:spPr>
        <p:txBody>
          <a:bodyPr wrap="square">
            <a:spAutoFit/>
          </a:bodyPr>
          <a:lstStyle/>
          <a:p>
            <a:pPr algn="ctr" rtl="1">
              <a:lnSpc>
                <a:spcPct val="115000"/>
              </a:lnSpc>
              <a:spcAft>
                <a:spcPts val="1000"/>
              </a:spcAft>
            </a:pPr>
            <a:r>
              <a:rPr lang="fa-IR" dirty="0" smtClean="0">
                <a:effectLst/>
                <a:latin typeface="Calibri" panose="020F0502020204030204" pitchFamily="34" charset="0"/>
                <a:ea typeface="Calibri" panose="020F0502020204030204" pitchFamily="34" charset="0"/>
                <a:cs typeface="2  Titr" panose="00000700000000000000" pitchFamily="2" charset="-78"/>
              </a:rPr>
              <a:t>الفصل السابع والعشرون : آثار الصلاة الفصل الثامن والعشرون : جوامع آثار الصلاةالفصل التاسع والعشرون : آثار ترك الصلاة الفصل الثلاثون : عقاب تارك الصلاة الفصل الحادي والثلاثون : تأويل الصلاة الفصل الثاني والثلاثون : موجبات قبول الصلاة الفصل الثالث والثلاثون : موانع قبول الصلاة الفصل الرابع والثلاثون : فضل الذكر والدعاء بعد الصلاةالفصل الخامس والثلاثون : ما ينبغي بعد الصلاة الفصل السادس والثلاثون : ما روي من الأدعية في تعقيب الصلاة الفصل السابع والثلاثون : فضل انتظار الصلاةالفصل الثامن والثلاثون : سيرة أهل البيت عليهم السلام في الصلاة الفصل التاسع والثلاثون : الجمع بين الصلاتين أو تفريقهما الفصل الأربعون : قضاء الفائتة</a:t>
            </a:r>
            <a:endParaRPr lang="en-US" sz="3200" dirty="0" smtClean="0">
              <a:effectLst/>
              <a:latin typeface="Calibri" panose="020F0502020204030204" pitchFamily="34" charset="0"/>
              <a:ea typeface="Calibri" panose="020F0502020204030204" pitchFamily="34" charset="0"/>
              <a:cs typeface="Arial" panose="020B0604020202020204" pitchFamily="34" charset="0"/>
            </a:endParaRPr>
          </a:p>
        </p:txBody>
      </p:sp>
      <p:cxnSp>
        <p:nvCxnSpPr>
          <p:cNvPr id="3" name="Straight Connector 2"/>
          <p:cNvCxnSpPr/>
          <p:nvPr/>
        </p:nvCxnSpPr>
        <p:spPr>
          <a:xfrm>
            <a:off x="5956859" y="3390900"/>
            <a:ext cx="6235141" cy="0"/>
          </a:xfrm>
          <a:prstGeom prst="line">
            <a:avLst/>
          </a:prstGeom>
          <a:ln w="3810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1574638059"/>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3250">
        <p15:prstTrans prst="origami"/>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right)">
                                      <p:cBhvr>
                                        <p:cTn id="7" dur="500"/>
                                        <p:tgtEl>
                                          <p:spTgt spid="3"/>
                                        </p:tgtEl>
                                      </p:cBhvr>
                                    </p:animEffect>
                                  </p:childTnLst>
                                </p:cTn>
                              </p:par>
                            </p:childTnLst>
                          </p:cTn>
                        </p:par>
                        <p:par>
                          <p:cTn id="8" fill="hold">
                            <p:stCondLst>
                              <p:cond delay="500"/>
                            </p:stCondLst>
                            <p:childTnLst>
                              <p:par>
                                <p:cTn id="9" presetID="12" presetClass="entr" presetSubtype="4"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p:tgtEl>
                                          <p:spTgt spid="2"/>
                                        </p:tgtEl>
                                        <p:attrNameLst>
                                          <p:attrName>ppt_y</p:attrName>
                                        </p:attrNameLst>
                                      </p:cBhvr>
                                      <p:tavLst>
                                        <p:tav tm="0">
                                          <p:val>
                                            <p:strVal val="#ppt_y+#ppt_h*1.125000"/>
                                          </p:val>
                                        </p:tav>
                                        <p:tav tm="100000">
                                          <p:val>
                                            <p:strVal val="#ppt_y"/>
                                          </p:val>
                                        </p:tav>
                                      </p:tavLst>
                                    </p:anim>
                                    <p:animEffect transition="in" filter="wipe(up)">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25700" y="1257300"/>
            <a:ext cx="8801100" cy="2752677"/>
          </a:xfrm>
          <a:prstGeom prst="rect">
            <a:avLst/>
          </a:prstGeom>
        </p:spPr>
        <p:txBody>
          <a:bodyPr wrap="square">
            <a:spAutoFit/>
          </a:bodyPr>
          <a:lstStyle/>
          <a:p>
            <a:pPr algn="r" rtl="1">
              <a:lnSpc>
                <a:spcPct val="115000"/>
              </a:lnSpc>
              <a:spcAft>
                <a:spcPts val="1000"/>
              </a:spcAft>
            </a:pPr>
            <a:r>
              <a:rPr lang="en-US" sz="2800" dirty="0" smtClean="0">
                <a:effectLst/>
                <a:latin typeface="B Zar" panose="00000400000000000000" pitchFamily="2" charset="-78"/>
                <a:ea typeface="Calibri" panose="020F0502020204030204" pitchFamily="34" charset="0"/>
                <a:cs typeface="Titr" panose="00000700000000000000" pitchFamily="2" charset="-78"/>
              </a:rPr>
              <a:t> </a:t>
            </a:r>
            <a:r>
              <a:rPr lang="fa-IR" sz="2800" dirty="0" smtClean="0">
                <a:effectLst/>
                <a:latin typeface="B Zar" panose="00000400000000000000" pitchFamily="2" charset="-78"/>
                <a:ea typeface="Calibri" panose="020F0502020204030204" pitchFamily="34" charset="0"/>
                <a:cs typeface="Titr" panose="00000700000000000000" pitchFamily="2" charset="-78"/>
              </a:rPr>
              <a:t>ب)جامع آیات وروایات نماز:</a:t>
            </a:r>
            <a:endParaRPr lang="en-US" sz="2800" dirty="0" smtClean="0">
              <a:effectLst/>
              <a:latin typeface="B Zar" panose="00000400000000000000" pitchFamily="2" charset="-78"/>
              <a:ea typeface="Calibri" panose="020F0502020204030204" pitchFamily="34" charset="0"/>
              <a:cs typeface="Titr" panose="00000700000000000000" pitchFamily="2" charset="-78"/>
            </a:endParaRPr>
          </a:p>
          <a:p>
            <a:pPr algn="r" rtl="1">
              <a:lnSpc>
                <a:spcPct val="115000"/>
              </a:lnSpc>
              <a:spcAft>
                <a:spcPts val="1000"/>
              </a:spcAft>
            </a:pPr>
            <a:r>
              <a:rPr lang="fa-IR" sz="2400" dirty="0" smtClean="0">
                <a:effectLst/>
                <a:latin typeface="B Zar" panose="00000400000000000000" pitchFamily="2" charset="-78"/>
                <a:ea typeface="Calibri" panose="020F0502020204030204" pitchFamily="34" charset="0"/>
                <a:cs typeface="Arial" panose="020B0604020202020204" pitchFamily="34" charset="0"/>
              </a:rPr>
              <a:t>نوشته آقای عباس عزیزی دردو جلد ودر   فصل می باشد </a:t>
            </a:r>
            <a:endParaRPr lang="en-US" sz="2400" dirty="0" smtClean="0">
              <a:effectLst/>
              <a:latin typeface="B Zar" panose="00000400000000000000" pitchFamily="2" charset="-78"/>
              <a:ea typeface="Calibri" panose="020F0502020204030204" pitchFamily="34" charset="0"/>
              <a:cs typeface="Arial" panose="020B0604020202020204" pitchFamily="34" charset="0"/>
            </a:endParaRPr>
          </a:p>
          <a:p>
            <a:pPr algn="r" rtl="1">
              <a:lnSpc>
                <a:spcPct val="115000"/>
              </a:lnSpc>
              <a:spcAft>
                <a:spcPts val="1000"/>
              </a:spcAft>
            </a:pPr>
            <a:endParaRPr lang="en-US" sz="1050" dirty="0" smtClean="0">
              <a:effectLst/>
              <a:latin typeface="Calibri" panose="020F0502020204030204" pitchFamily="34" charset="0"/>
              <a:ea typeface="Calibri" panose="020F0502020204030204" pitchFamily="34" charset="0"/>
              <a:cs typeface="Arial" panose="020B0604020202020204" pitchFamily="34" charset="0"/>
            </a:endParaRPr>
          </a:p>
          <a:p>
            <a:pPr algn="r" rtl="1">
              <a:spcAft>
                <a:spcPts val="0"/>
              </a:spcAft>
            </a:pPr>
            <a:r>
              <a:rPr lang="fa-IR" sz="2800" dirty="0" smtClean="0">
                <a:effectLst/>
                <a:latin typeface="Calibri" panose="020F0502020204030204" pitchFamily="34" charset="0"/>
                <a:ea typeface="Calibri" panose="020F0502020204030204" pitchFamily="34" charset="0"/>
                <a:cs typeface="Titr" panose="00000700000000000000" pitchFamily="2" charset="-78"/>
              </a:rPr>
              <a:t>ج)شناخت نامه نماز:</a:t>
            </a:r>
            <a:endParaRPr lang="en-US" sz="2800" dirty="0" smtClean="0">
              <a:effectLst/>
              <a:latin typeface="Calibri" panose="020F0502020204030204" pitchFamily="34" charset="0"/>
              <a:ea typeface="Calibri" panose="020F0502020204030204" pitchFamily="34" charset="0"/>
              <a:cs typeface="Titr" panose="00000700000000000000" pitchFamily="2" charset="-78"/>
            </a:endParaRPr>
          </a:p>
          <a:p>
            <a:pPr algn="ctr" rtl="1">
              <a:spcAft>
                <a:spcPts val="0"/>
              </a:spcAft>
            </a:pPr>
            <a:r>
              <a:rPr lang="fa-IR" sz="2400" dirty="0" smtClean="0">
                <a:effectLst/>
                <a:latin typeface="Calibri" panose="020F0502020204030204" pitchFamily="34" charset="0"/>
                <a:ea typeface="Calibri" panose="020F0502020204030204" pitchFamily="34" charset="0"/>
                <a:cs typeface="B Zar" panose="00000400000000000000" pitchFamily="2" charset="-78"/>
              </a:rPr>
              <a:t>این کتاب نوشته آقای محمدی ریشهری  دردوجلد مشتمل برپانزده فصل به همراه پژوهش هایی دربرخی موضوعات نماز می باشد</a:t>
            </a:r>
            <a:endParaRPr lang="en-US" sz="2400" dirty="0" smtClean="0">
              <a:effectLst/>
              <a:latin typeface="Calibri" panose="020F0502020204030204" pitchFamily="34" charset="0"/>
              <a:ea typeface="Calibri" panose="020F0502020204030204" pitchFamily="34" charset="0"/>
              <a:cs typeface="B Zar" panose="00000400000000000000" pitchFamily="2" charset="-78"/>
            </a:endParaRPr>
          </a:p>
        </p:txBody>
      </p:sp>
      <p:cxnSp>
        <p:nvCxnSpPr>
          <p:cNvPr id="3" name="Straight Connector 2"/>
          <p:cNvCxnSpPr/>
          <p:nvPr/>
        </p:nvCxnSpPr>
        <p:spPr>
          <a:xfrm>
            <a:off x="5956859" y="5638800"/>
            <a:ext cx="6235141" cy="0"/>
          </a:xfrm>
          <a:prstGeom prst="line">
            <a:avLst/>
          </a:prstGeom>
          <a:ln w="38100"/>
        </p:spPr>
        <p:style>
          <a:lnRef idx="3">
            <a:schemeClr val="accent1"/>
          </a:lnRef>
          <a:fillRef idx="0">
            <a:schemeClr val="accent1"/>
          </a:fillRef>
          <a:effectRef idx="2">
            <a:schemeClr val="accent1"/>
          </a:effectRef>
          <a:fontRef idx="minor">
            <a:schemeClr val="tx1"/>
          </a:fontRef>
        </p:style>
      </p:cxnSp>
      <p:sp>
        <p:nvSpPr>
          <p:cNvPr id="4" name="Rectangle 3"/>
          <p:cNvSpPr/>
          <p:nvPr/>
        </p:nvSpPr>
        <p:spPr>
          <a:xfrm>
            <a:off x="5575300" y="5899835"/>
            <a:ext cx="6096000" cy="707886"/>
          </a:xfrm>
          <a:prstGeom prst="rect">
            <a:avLst/>
          </a:prstGeom>
        </p:spPr>
        <p:txBody>
          <a:bodyPr>
            <a:spAutoFit/>
          </a:bodyPr>
          <a:lstStyle/>
          <a:p>
            <a:pPr algn="r" rtl="1">
              <a:spcAft>
                <a:spcPts val="0"/>
              </a:spcAft>
            </a:pPr>
            <a:r>
              <a:rPr lang="en-US" sz="2000" dirty="0"/>
              <a:t> </a:t>
            </a:r>
            <a:r>
              <a:rPr lang="fa-IR" sz="2000" dirty="0">
                <a:latin typeface="Calibri" panose="020F0502020204030204" pitchFamily="34" charset="0"/>
                <a:ea typeface="Calibri" panose="020F0502020204030204" pitchFamily="34" charset="0"/>
                <a:cs typeface="Arial" panose="020B0604020202020204" pitchFamily="34" charset="0"/>
              </a:rPr>
              <a:t>قم انتشارات نبوغ سال 1379</a:t>
            </a:r>
            <a:endParaRPr lang="en-US" sz="2000" dirty="0">
              <a:latin typeface="Calibri" panose="020F0502020204030204" pitchFamily="34" charset="0"/>
              <a:ea typeface="Calibri" panose="020F0502020204030204" pitchFamily="34" charset="0"/>
              <a:cs typeface="Arial" panose="020B0604020202020204" pitchFamily="34" charset="0"/>
            </a:endParaRPr>
          </a:p>
          <a:p>
            <a:pPr algn="r" rtl="1">
              <a:spcAft>
                <a:spcPts val="0"/>
              </a:spcAft>
            </a:pPr>
            <a:r>
              <a:rPr lang="ar-SA" sz="2000" dirty="0">
                <a:latin typeface="Calibri" panose="020F0502020204030204" pitchFamily="34" charset="0"/>
                <a:ea typeface="Calibri" panose="020F0502020204030204" pitchFamily="34" charset="0"/>
                <a:cs typeface="Arial" panose="020B0604020202020204" pitchFamily="34" charset="0"/>
              </a:rPr>
              <a:t>مترجم عبد الهادی مسعودی قم :دارالحدیث 1392</a:t>
            </a:r>
            <a:endParaRPr lang="en-US" sz="20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1111238840"/>
      </p:ext>
    </p:extLst>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childTnLst>
                          </p:cTn>
                        </p:par>
                        <p:par>
                          <p:cTn id="21" fill="hold">
                            <p:stCondLst>
                              <p:cond delay="2000"/>
                            </p:stCondLst>
                            <p:childTnLst>
                              <p:par>
                                <p:cTn id="22" presetID="42" presetClass="entr" presetSubtype="0" fill="hold" nodeType="afterEffect">
                                  <p:stCondLst>
                                    <p:cond delay="0"/>
                                  </p:stCondLst>
                                  <p:childTnLst>
                                    <p:set>
                                      <p:cBhvr>
                                        <p:cTn id="23" dur="1" fill="hold">
                                          <p:stCondLst>
                                            <p:cond delay="0"/>
                                          </p:stCondLst>
                                        </p:cTn>
                                        <p:tgtEl>
                                          <p:spTgt spid="2">
                                            <p:txEl>
                                              <p:pRg st="1" end="1"/>
                                            </p:txEl>
                                          </p:spTgt>
                                        </p:tgtEl>
                                        <p:attrNameLst>
                                          <p:attrName>style.visibility</p:attrName>
                                        </p:attrNameLst>
                                      </p:cBhvr>
                                      <p:to>
                                        <p:strVal val="visible"/>
                                      </p:to>
                                    </p:set>
                                    <p:animEffect transition="in" filter="fade">
                                      <p:cBhvr>
                                        <p:cTn id="24" dur="1000"/>
                                        <p:tgtEl>
                                          <p:spTgt spid="2">
                                            <p:txEl>
                                              <p:pRg st="1" end="1"/>
                                            </p:txEl>
                                          </p:spTgt>
                                        </p:tgtEl>
                                      </p:cBhvr>
                                    </p:animEffect>
                                    <p:anim calcmode="lin" valueType="num">
                                      <p:cBhvr>
                                        <p:cTn id="2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par>
                          <p:cTn id="27" fill="hold">
                            <p:stCondLst>
                              <p:cond delay="3000"/>
                            </p:stCondLst>
                            <p:childTnLst>
                              <p:par>
                                <p:cTn id="28" presetID="26" presetClass="entr" presetSubtype="0" fill="hold" nodeType="afterEffect">
                                  <p:stCondLst>
                                    <p:cond delay="0"/>
                                  </p:stCondLst>
                                  <p:childTnLst>
                                    <p:set>
                                      <p:cBhvr>
                                        <p:cTn id="29" dur="1" fill="hold">
                                          <p:stCondLst>
                                            <p:cond delay="0"/>
                                          </p:stCondLst>
                                        </p:cTn>
                                        <p:tgtEl>
                                          <p:spTgt spid="2">
                                            <p:txEl>
                                              <p:pRg st="3" end="3"/>
                                            </p:txEl>
                                          </p:spTgt>
                                        </p:tgtEl>
                                        <p:attrNameLst>
                                          <p:attrName>style.visibility</p:attrName>
                                        </p:attrNameLst>
                                      </p:cBhvr>
                                      <p:to>
                                        <p:strVal val="visible"/>
                                      </p:to>
                                    </p:set>
                                    <p:animEffect transition="in" filter="wipe(down)">
                                      <p:cBhvr>
                                        <p:cTn id="30" dur="580">
                                          <p:stCondLst>
                                            <p:cond delay="0"/>
                                          </p:stCondLst>
                                        </p:cTn>
                                        <p:tgtEl>
                                          <p:spTgt spid="2">
                                            <p:txEl>
                                              <p:pRg st="3" end="3"/>
                                            </p:txEl>
                                          </p:spTgt>
                                        </p:tgtEl>
                                      </p:cBhvr>
                                    </p:animEffect>
                                    <p:anim calcmode="lin" valueType="num">
                                      <p:cBhvr>
                                        <p:cTn id="31" dur="1822" tmFilter="0,0; 0.14,0.36; 0.43,0.73; 0.71,0.91; 1.0,1.0">
                                          <p:stCondLst>
                                            <p:cond delay="0"/>
                                          </p:stCondLst>
                                        </p:cTn>
                                        <p:tgtEl>
                                          <p:spTgt spid="2">
                                            <p:txEl>
                                              <p:pRg st="3" end="3"/>
                                            </p:txEl>
                                          </p:spTgt>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2">
                                            <p:txEl>
                                              <p:pRg st="3" end="3"/>
                                            </p:txEl>
                                          </p:spTgt>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2">
                                            <p:txEl>
                                              <p:pRg st="3" end="3"/>
                                            </p:txEl>
                                          </p:spTgt>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2">
                                            <p:txEl>
                                              <p:pRg st="3" end="3"/>
                                            </p:txEl>
                                          </p:spTgt>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2">
                                            <p:txEl>
                                              <p:pRg st="3" end="3"/>
                                            </p:txEl>
                                          </p:spTgt>
                                        </p:tgtEl>
                                        <p:attrNameLst>
                                          <p:attrName>ppt_y</p:attrName>
                                        </p:attrNameLst>
                                      </p:cBhvr>
                                      <p:tavLst>
                                        <p:tav tm="0" fmla="#ppt_y-sin(pi*$)/81">
                                          <p:val>
                                            <p:fltVal val="0"/>
                                          </p:val>
                                        </p:tav>
                                        <p:tav tm="100000">
                                          <p:val>
                                            <p:fltVal val="1"/>
                                          </p:val>
                                        </p:tav>
                                      </p:tavLst>
                                    </p:anim>
                                    <p:animScale>
                                      <p:cBhvr>
                                        <p:cTn id="36" dur="26">
                                          <p:stCondLst>
                                            <p:cond delay="650"/>
                                          </p:stCondLst>
                                        </p:cTn>
                                        <p:tgtEl>
                                          <p:spTgt spid="2">
                                            <p:txEl>
                                              <p:pRg st="3" end="3"/>
                                            </p:txEl>
                                          </p:spTgt>
                                        </p:tgtEl>
                                      </p:cBhvr>
                                      <p:to x="100000" y="60000"/>
                                    </p:animScale>
                                    <p:animScale>
                                      <p:cBhvr>
                                        <p:cTn id="37" dur="166" decel="50000">
                                          <p:stCondLst>
                                            <p:cond delay="676"/>
                                          </p:stCondLst>
                                        </p:cTn>
                                        <p:tgtEl>
                                          <p:spTgt spid="2">
                                            <p:txEl>
                                              <p:pRg st="3" end="3"/>
                                            </p:txEl>
                                          </p:spTgt>
                                        </p:tgtEl>
                                      </p:cBhvr>
                                      <p:to x="100000" y="100000"/>
                                    </p:animScale>
                                    <p:animScale>
                                      <p:cBhvr>
                                        <p:cTn id="38" dur="26">
                                          <p:stCondLst>
                                            <p:cond delay="1312"/>
                                          </p:stCondLst>
                                        </p:cTn>
                                        <p:tgtEl>
                                          <p:spTgt spid="2">
                                            <p:txEl>
                                              <p:pRg st="3" end="3"/>
                                            </p:txEl>
                                          </p:spTgt>
                                        </p:tgtEl>
                                      </p:cBhvr>
                                      <p:to x="100000" y="80000"/>
                                    </p:animScale>
                                    <p:animScale>
                                      <p:cBhvr>
                                        <p:cTn id="39" dur="166" decel="50000">
                                          <p:stCondLst>
                                            <p:cond delay="1338"/>
                                          </p:stCondLst>
                                        </p:cTn>
                                        <p:tgtEl>
                                          <p:spTgt spid="2">
                                            <p:txEl>
                                              <p:pRg st="3" end="3"/>
                                            </p:txEl>
                                          </p:spTgt>
                                        </p:tgtEl>
                                      </p:cBhvr>
                                      <p:to x="100000" y="100000"/>
                                    </p:animScale>
                                    <p:animScale>
                                      <p:cBhvr>
                                        <p:cTn id="40" dur="26">
                                          <p:stCondLst>
                                            <p:cond delay="1642"/>
                                          </p:stCondLst>
                                        </p:cTn>
                                        <p:tgtEl>
                                          <p:spTgt spid="2">
                                            <p:txEl>
                                              <p:pRg st="3" end="3"/>
                                            </p:txEl>
                                          </p:spTgt>
                                        </p:tgtEl>
                                      </p:cBhvr>
                                      <p:to x="100000" y="90000"/>
                                    </p:animScale>
                                    <p:animScale>
                                      <p:cBhvr>
                                        <p:cTn id="41" dur="166" decel="50000">
                                          <p:stCondLst>
                                            <p:cond delay="1668"/>
                                          </p:stCondLst>
                                        </p:cTn>
                                        <p:tgtEl>
                                          <p:spTgt spid="2">
                                            <p:txEl>
                                              <p:pRg st="3" end="3"/>
                                            </p:txEl>
                                          </p:spTgt>
                                        </p:tgtEl>
                                      </p:cBhvr>
                                      <p:to x="100000" y="100000"/>
                                    </p:animScale>
                                    <p:animScale>
                                      <p:cBhvr>
                                        <p:cTn id="42" dur="26">
                                          <p:stCondLst>
                                            <p:cond delay="1808"/>
                                          </p:stCondLst>
                                        </p:cTn>
                                        <p:tgtEl>
                                          <p:spTgt spid="2">
                                            <p:txEl>
                                              <p:pRg st="3" end="3"/>
                                            </p:txEl>
                                          </p:spTgt>
                                        </p:tgtEl>
                                      </p:cBhvr>
                                      <p:to x="100000" y="95000"/>
                                    </p:animScale>
                                    <p:animScale>
                                      <p:cBhvr>
                                        <p:cTn id="43" dur="166" decel="50000">
                                          <p:stCondLst>
                                            <p:cond delay="1834"/>
                                          </p:stCondLst>
                                        </p:cTn>
                                        <p:tgtEl>
                                          <p:spTgt spid="2">
                                            <p:txEl>
                                              <p:pRg st="3" end="3"/>
                                            </p:txEl>
                                          </p:spTgt>
                                        </p:tgtEl>
                                      </p:cBhvr>
                                      <p:to x="100000" y="100000"/>
                                    </p:animScale>
                                  </p:childTnLst>
                                </p:cTn>
                              </p:par>
                            </p:childTnLst>
                          </p:cTn>
                        </p:par>
                        <p:par>
                          <p:cTn id="44" fill="hold">
                            <p:stCondLst>
                              <p:cond delay="5000"/>
                            </p:stCondLst>
                            <p:childTnLst>
                              <p:par>
                                <p:cTn id="45" presetID="42" presetClass="entr" presetSubtype="0" fill="hold" nodeType="afterEffect">
                                  <p:stCondLst>
                                    <p:cond delay="0"/>
                                  </p:stCondLst>
                                  <p:childTnLst>
                                    <p:set>
                                      <p:cBhvr>
                                        <p:cTn id="46" dur="1" fill="hold">
                                          <p:stCondLst>
                                            <p:cond delay="0"/>
                                          </p:stCondLst>
                                        </p:cTn>
                                        <p:tgtEl>
                                          <p:spTgt spid="2">
                                            <p:txEl>
                                              <p:pRg st="4" end="4"/>
                                            </p:txEl>
                                          </p:spTgt>
                                        </p:tgtEl>
                                        <p:attrNameLst>
                                          <p:attrName>style.visibility</p:attrName>
                                        </p:attrNameLst>
                                      </p:cBhvr>
                                      <p:to>
                                        <p:strVal val="visible"/>
                                      </p:to>
                                    </p:set>
                                    <p:animEffect transition="in" filter="fade">
                                      <p:cBhvr>
                                        <p:cTn id="47" dur="1000"/>
                                        <p:tgtEl>
                                          <p:spTgt spid="2">
                                            <p:txEl>
                                              <p:pRg st="4" end="4"/>
                                            </p:txEl>
                                          </p:spTgt>
                                        </p:tgtEl>
                                      </p:cBhvr>
                                    </p:animEffect>
                                    <p:anim calcmode="lin" valueType="num">
                                      <p:cBhvr>
                                        <p:cTn id="48"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49"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par>
                          <p:cTn id="50" fill="hold">
                            <p:stCondLst>
                              <p:cond delay="6000"/>
                            </p:stCondLst>
                            <p:childTnLst>
                              <p:par>
                                <p:cTn id="51" presetID="22" presetClass="entr" presetSubtype="2" fill="hold" nodeType="afterEffect">
                                  <p:stCondLst>
                                    <p:cond delay="0"/>
                                  </p:stCondLst>
                                  <p:childTnLst>
                                    <p:set>
                                      <p:cBhvr>
                                        <p:cTn id="52" dur="1" fill="hold">
                                          <p:stCondLst>
                                            <p:cond delay="0"/>
                                          </p:stCondLst>
                                        </p:cTn>
                                        <p:tgtEl>
                                          <p:spTgt spid="3"/>
                                        </p:tgtEl>
                                        <p:attrNameLst>
                                          <p:attrName>style.visibility</p:attrName>
                                        </p:attrNameLst>
                                      </p:cBhvr>
                                      <p:to>
                                        <p:strVal val="visible"/>
                                      </p:to>
                                    </p:set>
                                    <p:animEffect transition="in" filter="wipe(right)">
                                      <p:cBhvr>
                                        <p:cTn id="53" dur="500"/>
                                        <p:tgtEl>
                                          <p:spTgt spid="3"/>
                                        </p:tgtEl>
                                      </p:cBhvr>
                                    </p:animEffect>
                                  </p:childTnLst>
                                </p:cTn>
                              </p:par>
                            </p:childTnLst>
                          </p:cTn>
                        </p:par>
                        <p:par>
                          <p:cTn id="54" fill="hold">
                            <p:stCondLst>
                              <p:cond delay="6500"/>
                            </p:stCondLst>
                            <p:childTnLst>
                              <p:par>
                                <p:cTn id="55" presetID="12" presetClass="entr" presetSubtype="4" fill="hold" grpId="0" nodeType="afterEffect">
                                  <p:stCondLst>
                                    <p:cond delay="0"/>
                                  </p:stCondLst>
                                  <p:childTnLst>
                                    <p:set>
                                      <p:cBhvr>
                                        <p:cTn id="56" dur="1" fill="hold">
                                          <p:stCondLst>
                                            <p:cond delay="0"/>
                                          </p:stCondLst>
                                        </p:cTn>
                                        <p:tgtEl>
                                          <p:spTgt spid="4"/>
                                        </p:tgtEl>
                                        <p:attrNameLst>
                                          <p:attrName>style.visibility</p:attrName>
                                        </p:attrNameLst>
                                      </p:cBhvr>
                                      <p:to>
                                        <p:strVal val="visible"/>
                                      </p:to>
                                    </p:set>
                                    <p:anim calcmode="lin" valueType="num">
                                      <p:cBhvr additive="base">
                                        <p:cTn id="57" dur="500"/>
                                        <p:tgtEl>
                                          <p:spTgt spid="4"/>
                                        </p:tgtEl>
                                        <p:attrNameLst>
                                          <p:attrName>ppt_y</p:attrName>
                                        </p:attrNameLst>
                                      </p:cBhvr>
                                      <p:tavLst>
                                        <p:tav tm="0">
                                          <p:val>
                                            <p:strVal val="#ppt_y+#ppt_h*1.125000"/>
                                          </p:val>
                                        </p:tav>
                                        <p:tav tm="100000">
                                          <p:val>
                                            <p:strVal val="#ppt_y"/>
                                          </p:val>
                                        </p:tav>
                                      </p:tavLst>
                                    </p:anim>
                                    <p:animEffect transition="in" filter="wipe(up)">
                                      <p:cBhvr>
                                        <p:cTn id="5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0700" y="2298700"/>
            <a:ext cx="9626600" cy="1815882"/>
          </a:xfrm>
          <a:prstGeom prst="rect">
            <a:avLst/>
          </a:prstGeom>
        </p:spPr>
        <p:txBody>
          <a:bodyPr wrap="square">
            <a:spAutoFit/>
          </a:bodyPr>
          <a:lstStyle/>
          <a:p>
            <a:pPr algn="r"/>
            <a:r>
              <a:rPr lang="en-US" sz="2800" dirty="0" smtClean="0">
                <a:effectLst/>
                <a:latin typeface="B Zar" panose="00000400000000000000" pitchFamily="2" charset="-78"/>
                <a:ea typeface="Calibri" panose="020F0502020204030204" pitchFamily="34" charset="0"/>
                <a:cs typeface="Titr" panose="00000700000000000000" pitchFamily="2" charset="-78"/>
              </a:rPr>
              <a:t> </a:t>
            </a:r>
            <a:r>
              <a:rPr lang="fa-IR" sz="2800" dirty="0" smtClean="0">
                <a:effectLst/>
                <a:latin typeface="B Zar" panose="00000400000000000000" pitchFamily="2" charset="-78"/>
                <a:ea typeface="Calibri" panose="020F0502020204030204" pitchFamily="34" charset="0"/>
                <a:cs typeface="Titr" panose="00000700000000000000" pitchFamily="2" charset="-78"/>
              </a:rPr>
              <a:t>د) الصلاه فی الاحادیث المشترکه :</a:t>
            </a:r>
            <a:endParaRPr lang="en-US" sz="2800" dirty="0" smtClean="0">
              <a:effectLst/>
              <a:latin typeface="B Zar" panose="00000400000000000000" pitchFamily="2" charset="-78"/>
              <a:ea typeface="Calibri" panose="020F0502020204030204" pitchFamily="34" charset="0"/>
              <a:cs typeface="Titr" panose="00000700000000000000" pitchFamily="2" charset="-78"/>
            </a:endParaRPr>
          </a:p>
          <a:p>
            <a:pPr algn="r"/>
            <a:endParaRPr lang="en-US" sz="2800" dirty="0" smtClean="0">
              <a:effectLst/>
              <a:latin typeface="B Zar" panose="00000400000000000000" pitchFamily="2" charset="-78"/>
              <a:ea typeface="Calibri" panose="020F0502020204030204" pitchFamily="34" charset="0"/>
              <a:cs typeface="Titr" panose="00000700000000000000" pitchFamily="2" charset="-78"/>
            </a:endParaRPr>
          </a:p>
          <a:p>
            <a:pPr algn="ctr"/>
            <a:r>
              <a:rPr lang="fa-IR" sz="2800" dirty="0" smtClean="0">
                <a:effectLst/>
                <a:latin typeface="B Zar" panose="00000400000000000000" pitchFamily="2" charset="-78"/>
                <a:ea typeface="Calibri" panose="020F0502020204030204" pitchFamily="34" charset="0"/>
                <a:cs typeface="B Zar" panose="00000400000000000000" pitchFamily="2" charset="-78"/>
              </a:rPr>
              <a:t> یکی از روشهای اطمینان به صدور احادیث منقول در کتب اهل سنت از پیامبر اکرم مقارن سازی آن با احادیث معتبر منقول توسط اهلبیت درمصادر شیعه است </a:t>
            </a:r>
            <a:endParaRPr lang="en-US" sz="2800" dirty="0">
              <a:cs typeface="B Zar" panose="00000400000000000000" pitchFamily="2" charset="-78"/>
            </a:endParaRPr>
          </a:p>
        </p:txBody>
      </p:sp>
    </p:spTree>
    <p:extLst>
      <p:ext uri="{BB962C8B-B14F-4D97-AF65-F5344CB8AC3E}">
        <p14:creationId xmlns:p14="http://schemas.microsoft.com/office/powerpoint/2010/main" xmlns="" val="3607931068"/>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
                                            <p:txEl>
                                              <p:pRg st="0" end="0"/>
                                            </p:txEl>
                                          </p:spTgt>
                                        </p:tgtEl>
                                      </p:cBhvr>
                                    </p:animEffect>
                                  </p:childTnLst>
                                </p:cTn>
                              </p:par>
                            </p:childTnLst>
                          </p:cTn>
                        </p:par>
                        <p:par>
                          <p:cTn id="11" fill="hold">
                            <p:stCondLst>
                              <p:cond delay="1000"/>
                            </p:stCondLst>
                            <p:childTnLst>
                              <p:par>
                                <p:cTn id="12" presetID="14" presetClass="entr" presetSubtype="10" fill="hold" nodeType="after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randombar(horizontal)">
                                      <p:cBhvr>
                                        <p:cTn id="14"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BC1C1C"/>
      </a:accent1>
      <a:accent2>
        <a:srgbClr val="F67534"/>
      </a:accent2>
      <a:accent3>
        <a:srgbClr val="EAAC35"/>
      </a:accent3>
      <a:accent4>
        <a:srgbClr val="9BAF68"/>
      </a:accent4>
      <a:accent5>
        <a:srgbClr val="68B9A6"/>
      </a:accent5>
      <a:accent6>
        <a:srgbClr val="50B1D4"/>
      </a:accent6>
      <a:hlink>
        <a:srgbClr val="E46416"/>
      </a:hlink>
      <a:folHlink>
        <a:srgbClr val="EE9340"/>
      </a:folHlink>
    </a:clrScheme>
    <a:fontScheme name="Parallax">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xmlns="" name="Parallax" id="{3388167B-A2EB-4685-9635-1831D9AEF8C4}" vid="{93B4CCAC-FD5A-4D59-B1AC-EAF45910B5A9}"/>
    </a:ext>
  </a:extLst>
</a:theme>
</file>

<file path=docProps/app.xml><?xml version="1.0" encoding="utf-8"?>
<Properties xmlns="http://schemas.openxmlformats.org/officeDocument/2006/extended-properties" xmlns:vt="http://schemas.openxmlformats.org/officeDocument/2006/docPropsVTypes">
  <Template>Parallax</Template>
  <TotalTime>47</TotalTime>
  <Words>2510</Words>
  <Application>Microsoft Office PowerPoint</Application>
  <PresentationFormat>Custom</PresentationFormat>
  <Paragraphs>107</Paragraphs>
  <Slides>43</Slides>
  <Notes>0</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Parallax</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DANESH</dc:creator>
  <cp:lastModifiedBy>abolfazl133</cp:lastModifiedBy>
  <cp:revision>34</cp:revision>
  <dcterms:created xsi:type="dcterms:W3CDTF">2014-09-04T21:21:08Z</dcterms:created>
  <dcterms:modified xsi:type="dcterms:W3CDTF">2014-09-17T12:39:27Z</dcterms:modified>
</cp:coreProperties>
</file>