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4" r:id="rId14"/>
    <p:sldId id="269" r:id="rId15"/>
    <p:sldId id="270" r:id="rId16"/>
    <p:sldId id="268" r:id="rId17"/>
    <p:sldId id="271" r:id="rId18"/>
    <p:sldId id="272"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49" d="100"/>
          <a:sy n="49" d="100"/>
        </p:scale>
        <p:origin x="-96"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733828" y="1110597"/>
            <a:ext cx="2286000" cy="508000"/>
          </a:xfrm>
        </p:spPr>
        <p:txBody>
          <a:bodyPr/>
          <a:lstStyle/>
          <a:p>
            <a:fld id="{C7E52D51-9A37-4EEE-9A0D-8C4B3CA8467F}" type="datetimeFigureOut">
              <a:rPr lang="en-US" smtClean="0"/>
              <a:pPr/>
              <a:t>9/17/2014</a:t>
            </a:fld>
            <a:endParaRPr lang="en-US"/>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en-US"/>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2DD5740F-B5AD-47A7-98FA-BAE38EEE58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E52D51-9A37-4EEE-9A0D-8C4B3CA8467F}" type="datetimeFigureOut">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5740F-B5AD-47A7-98FA-BAE38EEE58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E52D51-9A37-4EEE-9A0D-8C4B3CA8467F}" type="datetimeFigureOut">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5740F-B5AD-47A7-98FA-BAE38EEE58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7E52D51-9A37-4EEE-9A0D-8C4B3CA8467F}" type="datetimeFigureOut">
              <a:rPr lang="en-US" smtClean="0"/>
              <a:pPr/>
              <a:t>9/17/2014</a:t>
            </a:fld>
            <a:endParaRPr lang="en-US"/>
          </a:p>
        </p:txBody>
      </p:sp>
      <p:sp>
        <p:nvSpPr>
          <p:cNvPr id="9" name="Slide Number Placeholder 8"/>
          <p:cNvSpPr>
            <a:spLocks noGrp="1"/>
          </p:cNvSpPr>
          <p:nvPr>
            <p:ph type="sldNum" sz="quarter" idx="15"/>
          </p:nvPr>
        </p:nvSpPr>
        <p:spPr/>
        <p:txBody>
          <a:bodyPr rtlCol="0"/>
          <a:lstStyle/>
          <a:p>
            <a:fld id="{2DD5740F-B5AD-47A7-98FA-BAE38EEE587E}"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C7E52D51-9A37-4EEE-9A0D-8C4B3CA8467F}" type="datetimeFigureOut">
              <a:rPr lang="en-US" smtClean="0"/>
              <a:pPr/>
              <a:t>9/17/2014</a:t>
            </a:fld>
            <a:endParaRPr lang="en-US"/>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en-US"/>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fld id="{2DD5740F-B5AD-47A7-98FA-BAE38EEE587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7E52D51-9A37-4EEE-9A0D-8C4B3CA8467F}" type="datetimeFigureOut">
              <a:rPr lang="en-US" smtClean="0"/>
              <a:pPr/>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D5740F-B5AD-47A7-98FA-BAE38EEE587E}" type="slidenum">
              <a:rPr lang="en-US" smtClean="0"/>
              <a:pPr/>
              <a:t>‹#›</a:t>
            </a:fld>
            <a:endParaRPr lang="en-US"/>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7E52D51-9A37-4EEE-9A0D-8C4B3CA8467F}" type="datetimeFigureOut">
              <a:rPr lang="en-US" smtClean="0"/>
              <a:pPr/>
              <a:t>9/17/2014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D5740F-B5AD-47A7-98FA-BAE38EEE587E}" type="slidenum">
              <a:rPr lang="en-US" smtClean="0"/>
              <a:pPr/>
              <a:t>‹#›</a:t>
            </a:fld>
            <a:endParaRPr lang="en-US"/>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7E52D51-9A37-4EEE-9A0D-8C4B3CA8467F}" type="datetimeFigureOut">
              <a:rPr lang="en-US" smtClean="0"/>
              <a:pPr/>
              <a:t>9/17/2014</a:t>
            </a:fld>
            <a:endParaRPr lang="en-US"/>
          </a:p>
        </p:txBody>
      </p:sp>
      <p:sp>
        <p:nvSpPr>
          <p:cNvPr id="7" name="Slide Number Placeholder 6"/>
          <p:cNvSpPr>
            <a:spLocks noGrp="1"/>
          </p:cNvSpPr>
          <p:nvPr>
            <p:ph type="sldNum" sz="quarter" idx="11"/>
          </p:nvPr>
        </p:nvSpPr>
        <p:spPr/>
        <p:txBody>
          <a:bodyPr rtlCol="0"/>
          <a:lstStyle/>
          <a:p>
            <a:fld id="{2DD5740F-B5AD-47A7-98FA-BAE38EEE587E}"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E52D51-9A37-4EEE-9A0D-8C4B3CA8467F}" type="datetimeFigureOut">
              <a:rPr lang="en-US" smtClean="0"/>
              <a:pPr/>
              <a:t>9/17/2014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D5740F-B5AD-47A7-98FA-BAE38EEE58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7E52D51-9A37-4EEE-9A0D-8C4B3CA8467F}" type="datetimeFigureOut">
              <a:rPr lang="en-US" smtClean="0"/>
              <a:pPr/>
              <a:t>9/17/2014</a:t>
            </a:fld>
            <a:endParaRPr lang="en-US"/>
          </a:p>
        </p:txBody>
      </p:sp>
      <p:sp>
        <p:nvSpPr>
          <p:cNvPr id="22" name="Slide Number Placeholder 21"/>
          <p:cNvSpPr>
            <a:spLocks noGrp="1"/>
          </p:cNvSpPr>
          <p:nvPr>
            <p:ph type="sldNum" sz="quarter" idx="15"/>
          </p:nvPr>
        </p:nvSpPr>
        <p:spPr/>
        <p:txBody>
          <a:bodyPr rtlCol="0"/>
          <a:lstStyle/>
          <a:p>
            <a:fld id="{2DD5740F-B5AD-47A7-98FA-BAE38EEE587E}"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7E52D51-9A37-4EEE-9A0D-8C4B3CA8467F}" type="datetimeFigureOut">
              <a:rPr lang="en-US" smtClean="0"/>
              <a:pPr/>
              <a:t>9/17/2014</a:t>
            </a:fld>
            <a:endParaRPr lang="en-US"/>
          </a:p>
        </p:txBody>
      </p:sp>
      <p:sp>
        <p:nvSpPr>
          <p:cNvPr id="18" name="Slide Number Placeholder 17"/>
          <p:cNvSpPr>
            <a:spLocks noGrp="1"/>
          </p:cNvSpPr>
          <p:nvPr>
            <p:ph type="sldNum" sz="quarter" idx="11"/>
          </p:nvPr>
        </p:nvSpPr>
        <p:spPr/>
        <p:txBody>
          <a:bodyPr rtlCol="0"/>
          <a:lstStyle/>
          <a:p>
            <a:fld id="{2DD5740F-B5AD-47A7-98FA-BAE38EEE587E}"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C7E52D51-9A37-4EEE-9A0D-8C4B3CA8467F}" type="datetimeFigureOut">
              <a:rPr lang="en-US" smtClean="0"/>
              <a:pPr/>
              <a:t>9/17/2014</a:t>
            </a:fld>
            <a:endParaRPr lang="en-US"/>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2DD5740F-B5AD-47A7-98FA-BAE38EEE58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06900" y="279400"/>
            <a:ext cx="2286000" cy="1569660"/>
          </a:xfrm>
          <a:prstGeom prst="rect">
            <a:avLst/>
          </a:prstGeom>
          <a:noFill/>
        </p:spPr>
        <p:txBody>
          <a:bodyPr wrap="square" rtlCol="0">
            <a:spAutoFit/>
          </a:bodyPr>
          <a:lstStyle/>
          <a:p>
            <a:r>
              <a:rPr lang="fa-IR" sz="9600" dirty="0" smtClean="0">
                <a:latin typeface="IranNastaliq" panose="02020505000000020003" pitchFamily="18" charset="0"/>
                <a:cs typeface="IranNastaliq" panose="02020505000000020003" pitchFamily="18" charset="0"/>
              </a:rPr>
              <a:t>به نام خدا</a:t>
            </a:r>
            <a:endParaRPr lang="en-US" sz="9600" dirty="0">
              <a:latin typeface="IranNastaliq" panose="02020505000000020003" pitchFamily="18" charset="0"/>
              <a:cs typeface="IranNastaliq" panose="02020505000000020003" pitchFamily="18" charset="0"/>
            </a:endParaRPr>
          </a:p>
        </p:txBody>
      </p:sp>
      <p:sp>
        <p:nvSpPr>
          <p:cNvPr id="7" name="TextBox 6"/>
          <p:cNvSpPr txBox="1"/>
          <p:nvPr/>
        </p:nvSpPr>
        <p:spPr>
          <a:xfrm>
            <a:off x="1841500" y="4521200"/>
            <a:ext cx="3721100" cy="769441"/>
          </a:xfrm>
          <a:prstGeom prst="rect">
            <a:avLst/>
          </a:prstGeom>
          <a:noFill/>
        </p:spPr>
        <p:txBody>
          <a:bodyPr wrap="square" rtlCol="0">
            <a:spAutoFit/>
          </a:bodyPr>
          <a:lstStyle/>
          <a:p>
            <a:r>
              <a:rPr lang="fa-IR" sz="4400" b="1" dirty="0" smtClean="0">
                <a:latin typeface="IranNastaliq" panose="02020505000000020003" pitchFamily="18" charset="0"/>
                <a:cs typeface="IranNastaliq" panose="02020505000000020003" pitchFamily="18" charset="0"/>
              </a:rPr>
              <a:t>پژوهش ونگارش:ابوالفضل </a:t>
            </a:r>
            <a:r>
              <a:rPr lang="fa-IR" sz="4400" b="1" dirty="0" smtClean="0">
                <a:latin typeface="IranNastaliq" panose="02020505000000020003" pitchFamily="18" charset="0"/>
                <a:cs typeface="IranNastaliq" panose="02020505000000020003" pitchFamily="18" charset="0"/>
              </a:rPr>
              <a:t>جعفری پور</a:t>
            </a:r>
            <a:endParaRPr lang="en-US" sz="4400" b="1" dirty="0">
              <a:latin typeface="IranNastaliq" panose="02020505000000020003" pitchFamily="18" charset="0"/>
              <a:cs typeface="IranNastaliq" panose="02020505000000020003" pitchFamily="18" charset="0"/>
            </a:endParaRPr>
          </a:p>
        </p:txBody>
      </p:sp>
      <p:sp>
        <p:nvSpPr>
          <p:cNvPr id="8" name="Rectangle 7"/>
          <p:cNvSpPr/>
          <p:nvPr/>
        </p:nvSpPr>
        <p:spPr>
          <a:xfrm>
            <a:off x="6379659" y="3104634"/>
            <a:ext cx="4653838" cy="461665"/>
          </a:xfrm>
          <a:prstGeom prst="rect">
            <a:avLst/>
          </a:prstGeom>
        </p:spPr>
        <p:txBody>
          <a:bodyPr wrap="none">
            <a:spAutoFit/>
          </a:bodyPr>
          <a:lstStyle/>
          <a:p>
            <a:r>
              <a:rPr lang="ar-SA" sz="2400" dirty="0" smtClean="0">
                <a:effectLst/>
                <a:latin typeface="Calibri" panose="020F0502020204030204" pitchFamily="34" charset="0"/>
                <a:ea typeface="Calibri" panose="020F0502020204030204" pitchFamily="34" charset="0"/>
                <a:cs typeface="Titr" panose="00000700000000000000" pitchFamily="2" charset="-78"/>
              </a:rPr>
              <a:t>گونه شناسی روایات نماز</a:t>
            </a:r>
            <a:r>
              <a:rPr lang="fa-IR" sz="2400" dirty="0" smtClean="0">
                <a:effectLst/>
                <a:latin typeface="Calibri" panose="020F0502020204030204" pitchFamily="34" charset="0"/>
                <a:ea typeface="Calibri" panose="020F0502020204030204" pitchFamily="34" charset="0"/>
                <a:cs typeface="Titr" panose="00000700000000000000" pitchFamily="2" charset="-78"/>
              </a:rPr>
              <a:t> </a:t>
            </a:r>
            <a:r>
              <a:rPr lang="ar-SA" sz="2400" dirty="0" smtClean="0">
                <a:effectLst/>
                <a:latin typeface="Calibri" panose="020F0502020204030204" pitchFamily="34" charset="0"/>
                <a:ea typeface="Calibri" panose="020F0502020204030204" pitchFamily="34" charset="0"/>
                <a:cs typeface="Titr" panose="00000700000000000000" pitchFamily="2" charset="-78"/>
              </a:rPr>
              <a:t>از دیدگاه عقل</a:t>
            </a:r>
            <a:r>
              <a:rPr lang="fa-IR" sz="2400" dirty="0" smtClean="0">
                <a:effectLst/>
                <a:latin typeface="Calibri" panose="020F0502020204030204" pitchFamily="34" charset="0"/>
                <a:ea typeface="Calibri" panose="020F0502020204030204" pitchFamily="34" charset="0"/>
                <a:cs typeface="Titr" panose="00000700000000000000" pitchFamily="2" charset="-78"/>
              </a:rPr>
              <a:t>...</a:t>
            </a:r>
            <a:endParaRPr lang="en-US" sz="2400" dirty="0">
              <a:cs typeface="Titr" panose="00000700000000000000" pitchFamily="2" charset="-78"/>
            </a:endParaRPr>
          </a:p>
        </p:txBody>
      </p:sp>
    </p:spTree>
    <p:extLst>
      <p:ext uri="{BB962C8B-B14F-4D97-AF65-F5344CB8AC3E}">
        <p14:creationId xmlns:p14="http://schemas.microsoft.com/office/powerpoint/2010/main" xmlns="" val="2475475022"/>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8" presetClass="entr" presetSubtype="12"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strips(downLeft)">
                                      <p:cBhvr>
                                        <p:cTn id="13" dur="500"/>
                                        <p:tgtEl>
                                          <p:spTgt spid="8"/>
                                        </p:tgtEl>
                                      </p:cBhvr>
                                    </p:animEffect>
                                  </p:childTnLst>
                                </p:cTn>
                              </p:par>
                            </p:childTnLst>
                          </p:cTn>
                        </p:par>
                        <p:par>
                          <p:cTn id="14" fill="hold">
                            <p:stCondLst>
                              <p:cond delay="1500"/>
                            </p:stCondLst>
                            <p:childTnLst>
                              <p:par>
                                <p:cTn id="15" presetID="1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p:tgtEl>
                                          <p:spTgt spid="7"/>
                                        </p:tgtEl>
                                        <p:attrNameLst>
                                          <p:attrName>ppt_y</p:attrName>
                                        </p:attrNameLst>
                                      </p:cBhvr>
                                      <p:tavLst>
                                        <p:tav tm="0">
                                          <p:val>
                                            <p:strVal val="#ppt_y+#ppt_h*1.125000"/>
                                          </p:val>
                                        </p:tav>
                                        <p:tav tm="100000">
                                          <p:val>
                                            <p:strVal val="#ppt_y"/>
                                          </p:val>
                                        </p:tav>
                                      </p:tavLst>
                                    </p:anim>
                                    <p:animEffect transition="in" filter="wipe(up)">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6834" y="1345360"/>
            <a:ext cx="10528663" cy="3578416"/>
          </a:xfrm>
          <a:prstGeom prst="rect">
            <a:avLst/>
          </a:prstGeom>
        </p:spPr>
        <p:txBody>
          <a:bodyPr wrap="square">
            <a:spAutoFit/>
          </a:bodyPr>
          <a:lstStyle/>
          <a:p>
            <a:pPr algn="r" rtl="1">
              <a:lnSpc>
                <a:spcPct val="115000"/>
              </a:lnSpc>
              <a:spcAft>
                <a:spcPts val="1000"/>
              </a:spcAft>
            </a:pPr>
            <a:r>
              <a:rPr lang="ar-SA" sz="2400" dirty="0" smtClean="0">
                <a:effectLst/>
                <a:latin typeface="Calibri" panose="020F0502020204030204" pitchFamily="34" charset="0"/>
                <a:ea typeface="Calibri" panose="020F0502020204030204" pitchFamily="34" charset="0"/>
                <a:cs typeface="Titr" panose="00000700000000000000" pitchFamily="2" charset="-78"/>
              </a:rPr>
              <a:t>بنابراین می توان اینگونه نتیجه گرفت</a:t>
            </a:r>
            <a:r>
              <a:rPr lang="en-US" sz="2400" dirty="0" smtClean="0">
                <a:effectLst/>
                <a:latin typeface="Calibri" panose="020F0502020204030204" pitchFamily="34" charset="0"/>
                <a:ea typeface="Calibri" panose="020F0502020204030204" pitchFamily="34" charset="0"/>
                <a:cs typeface="Titr" panose="00000700000000000000" pitchFamily="2" charset="-78"/>
              </a:rPr>
              <a:t> :</a:t>
            </a:r>
          </a:p>
          <a:p>
            <a:pPr algn="r" rtl="1">
              <a:lnSpc>
                <a:spcPct val="115000"/>
              </a:lnSpc>
              <a:spcAft>
                <a:spcPts val="1000"/>
              </a:spcAft>
            </a:pPr>
            <a:endParaRPr lang="en-US" sz="1200" dirty="0" smtClean="0">
              <a:effectLst/>
              <a:latin typeface="Calibri" panose="020F0502020204030204" pitchFamily="34" charset="0"/>
              <a:ea typeface="Calibri" panose="020F0502020204030204" pitchFamily="34" charset="0"/>
              <a:cs typeface="Titr" panose="00000700000000000000" pitchFamily="2" charset="-78"/>
            </a:endParaRPr>
          </a:p>
          <a:p>
            <a:pPr algn="ctr" rtl="1">
              <a:lnSpc>
                <a:spcPct val="115000"/>
              </a:lnSpc>
              <a:spcAft>
                <a:spcPts val="1000"/>
              </a:spcAft>
            </a:pPr>
            <a:r>
              <a:rPr lang="ar-SA" sz="2400" dirty="0" smtClean="0">
                <a:effectLst/>
                <a:latin typeface="Calibri" panose="020F0502020204030204" pitchFamily="34" charset="0"/>
                <a:ea typeface="Calibri" panose="020F0502020204030204" pitchFamily="34" charset="0"/>
                <a:cs typeface="B Zar" panose="00000400000000000000" pitchFamily="2" charset="-78"/>
              </a:rPr>
              <a:t>کسی که نماز او قبول می شود اهل تقوا بوده است چون خداوند اعمال را فقط از متقین می پذیرد  ودرنتیجه جایگاه او بهشت است</a:t>
            </a:r>
            <a:endParaRPr lang="en-US" sz="2400" dirty="0" smtClean="0">
              <a:effectLst/>
              <a:latin typeface="Calibri" panose="020F0502020204030204" pitchFamily="34" charset="0"/>
              <a:ea typeface="Calibri" panose="020F0502020204030204" pitchFamily="34" charset="0"/>
              <a:cs typeface="B Zar" panose="00000400000000000000" pitchFamily="2" charset="-78"/>
            </a:endParaRPr>
          </a:p>
          <a:p>
            <a:pPr algn="ctr" rtl="1">
              <a:lnSpc>
                <a:spcPct val="115000"/>
              </a:lnSpc>
              <a:spcAft>
                <a:spcPts val="1000"/>
              </a:spcAft>
            </a:pP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1000"/>
              </a:spcAft>
            </a:pPr>
            <a:r>
              <a:rPr lang="ar-SA" sz="2400" dirty="0" smtClean="0">
                <a:effectLst/>
                <a:latin typeface="Calibri" panose="020F0502020204030204" pitchFamily="34" charset="0"/>
                <a:ea typeface="Calibri" panose="020F0502020204030204" pitchFamily="34" charset="0"/>
                <a:cs typeface="B Zar" panose="00000400000000000000" pitchFamily="2" charset="-78"/>
              </a:rPr>
              <a:t>کسی که نماز او رد می شود اهل تقوا نبوده است ودرنتیجه جایگاه او عذاب است الا اینکه به سبب کارهای نیکش به او پاداش داده می شود حال این پاداش یا دردنیا ست یا  تخفیف در عذاب است و یا بهرمندی از نعمات بهشت پس از  عذاب می باشد</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1410788" y="5378772"/>
            <a:ext cx="9757955" cy="461665"/>
          </a:xfrm>
          <a:prstGeom prst="rect">
            <a:avLst/>
          </a:prstGeom>
        </p:spPr>
        <p:txBody>
          <a:bodyPr wrap="square">
            <a:spAutoFit/>
          </a:bodyPr>
          <a:lstStyle/>
          <a:p>
            <a:r>
              <a:rPr lang="ar-SA" sz="2400" dirty="0" smtClean="0">
                <a:effectLst/>
                <a:latin typeface="Calibri" panose="020F0502020204030204" pitchFamily="34" charset="0"/>
                <a:ea typeface="Calibri" panose="020F0502020204030204" pitchFamily="34" charset="0"/>
                <a:cs typeface="B Zar" panose="00000400000000000000" pitchFamily="2" charset="-78"/>
              </a:rPr>
              <a:t>درنتیجه باید گفت پذیرش عمل توسط خداوند با پاداش دادن خدواند به همه اعمال خوب متفاوت است</a:t>
            </a:r>
            <a:endParaRPr lang="en-US" sz="2400" dirty="0"/>
          </a:p>
        </p:txBody>
      </p:sp>
    </p:spTree>
    <p:extLst>
      <p:ext uri="{BB962C8B-B14F-4D97-AF65-F5344CB8AC3E}">
        <p14:creationId xmlns:p14="http://schemas.microsoft.com/office/powerpoint/2010/main" xmlns="" val="291597059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1000"/>
                                        <p:tgtEl>
                                          <p:spTgt spid="2">
                                            <p:txEl>
                                              <p:pRg st="2" end="2"/>
                                            </p:txEl>
                                          </p:spTgt>
                                        </p:tgtEl>
                                      </p:cBhvr>
                                    </p:animEffect>
                                    <p:anim calcmode="lin" valueType="num">
                                      <p:cBhvr>
                                        <p:cTn id="1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4" fill="hold">
                            <p:stCondLst>
                              <p:cond delay="3000"/>
                            </p:stCondLst>
                            <p:childTnLst>
                              <p:par>
                                <p:cTn id="15" presetID="42" presetClass="entr" presetSubtype="0" fill="hold" nodeType="after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0" fill="hold">
                            <p:stCondLst>
                              <p:cond delay="4000"/>
                            </p:stCondLst>
                            <p:childTnLst>
                              <p:par>
                                <p:cTn id="21" presetID="42" presetClass="entr" presetSubtype="0" fill="hold" nodeType="after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7726" y="1966687"/>
            <a:ext cx="8595360" cy="3108543"/>
          </a:xfrm>
          <a:prstGeom prst="rect">
            <a:avLst/>
          </a:prstGeom>
        </p:spPr>
        <p:txBody>
          <a:bodyPr wrap="square">
            <a:spAutoFit/>
          </a:bodyPr>
          <a:lstStyle/>
          <a:p>
            <a:pPr algn="r"/>
            <a:r>
              <a:rPr lang="ar-SA" sz="2800" dirty="0" smtClean="0">
                <a:effectLst/>
                <a:latin typeface="Calibri" panose="020F0502020204030204" pitchFamily="34" charset="0"/>
                <a:ea typeface="Calibri" panose="020F0502020204030204" pitchFamily="34" charset="0"/>
                <a:cs typeface="Titr" panose="00000700000000000000" pitchFamily="2" charset="-78"/>
              </a:rPr>
              <a:t>ج)روایات عقل ستیز :</a:t>
            </a:r>
            <a:endParaRPr lang="en-US" sz="2800" dirty="0" smtClean="0">
              <a:effectLst/>
              <a:latin typeface="Calibri" panose="020F0502020204030204" pitchFamily="34" charset="0"/>
              <a:ea typeface="Calibri" panose="020F0502020204030204" pitchFamily="34" charset="0"/>
              <a:cs typeface="Titr" panose="00000700000000000000" pitchFamily="2" charset="-78"/>
            </a:endParaRPr>
          </a:p>
          <a:p>
            <a:pPr algn="r"/>
            <a:endParaRPr lang="en-US" sz="2800" dirty="0" smtClean="0">
              <a:effectLst/>
              <a:latin typeface="Calibri" panose="020F0502020204030204" pitchFamily="34" charset="0"/>
              <a:ea typeface="Calibri" panose="020F0502020204030204" pitchFamily="34" charset="0"/>
              <a:cs typeface="Titr" panose="00000700000000000000" pitchFamily="2" charset="-78"/>
            </a:endParaRPr>
          </a:p>
          <a:p>
            <a:pPr algn="r"/>
            <a:endParaRPr lang="en-US" sz="2800" dirty="0" smtClean="0">
              <a:effectLst/>
              <a:latin typeface="Calibri" panose="020F0502020204030204" pitchFamily="34" charset="0"/>
              <a:ea typeface="Calibri" panose="020F0502020204030204" pitchFamily="34" charset="0"/>
              <a:cs typeface="Titr" panose="00000700000000000000" pitchFamily="2" charset="-78"/>
            </a:endParaRPr>
          </a:p>
          <a:p>
            <a:pPr algn="ctr"/>
            <a:r>
              <a:rPr lang="ar-SA" sz="2800" dirty="0" smtClean="0">
                <a:effectLst/>
                <a:latin typeface="Calibri" panose="020F0502020204030204" pitchFamily="34" charset="0"/>
                <a:ea typeface="Calibri" panose="020F0502020204030204" pitchFamily="34" charset="0"/>
                <a:cs typeface="B Zar" panose="00000400000000000000" pitchFamily="2" charset="-78"/>
              </a:rPr>
              <a:t>آن دسته از روایات است که مضمون آن مخالف عقل می باشد وبرای پذیرش آن نیاز به توجیه می باشد وگرنه ما باشیم ومنطوق روایت عقل آن را نمی پذیرد البته باید گفت این دسته از روایات عموما بدون سند نقل شده اند ومستند نیستند هرچند امکان توجیه آن به لحاظ متنی ممکن است </a:t>
            </a:r>
            <a:endParaRPr lang="en-US" sz="2800" dirty="0"/>
          </a:p>
        </p:txBody>
      </p:sp>
    </p:spTree>
    <p:extLst>
      <p:ext uri="{BB962C8B-B14F-4D97-AF65-F5344CB8AC3E}">
        <p14:creationId xmlns:p14="http://schemas.microsoft.com/office/powerpoint/2010/main" xmlns="" val="291928200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Effect transition="in" filter="fade">
                                      <p:cBhvr>
                                        <p:cTn id="11" dur="1000"/>
                                        <p:tgtEl>
                                          <p:spTgt spid="2">
                                            <p:txEl>
                                              <p:pRg st="3" end="3"/>
                                            </p:txEl>
                                          </p:spTgt>
                                        </p:tgtEl>
                                      </p:cBhvr>
                                    </p:animEffect>
                                    <p:anim calcmode="lin" valueType="num">
                                      <p:cBhvr>
                                        <p:cTn id="1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5920" y="828083"/>
            <a:ext cx="7694023" cy="5223994"/>
          </a:xfrm>
          <a:prstGeom prst="rect">
            <a:avLst/>
          </a:prstGeom>
        </p:spPr>
        <p:txBody>
          <a:bodyPr wrap="square">
            <a:spAutoFit/>
          </a:bodyPr>
          <a:lstStyle/>
          <a:p>
            <a:pPr algn="r" rtl="1">
              <a:lnSpc>
                <a:spcPct val="115000"/>
              </a:lnSpc>
              <a:spcAft>
                <a:spcPts val="1000"/>
              </a:spcAft>
            </a:pPr>
            <a:r>
              <a:rPr lang="ar-SA" sz="2800" dirty="0" smtClean="0">
                <a:effectLst/>
                <a:latin typeface="Calibri" panose="020F0502020204030204" pitchFamily="34" charset="0"/>
                <a:ea typeface="Calibri" panose="020F0502020204030204" pitchFamily="34" charset="0"/>
                <a:cs typeface="Titr" panose="00000700000000000000" pitchFamily="2" charset="-78"/>
              </a:rPr>
              <a:t>مورد زیراز نمونه های آن است</a:t>
            </a:r>
            <a:r>
              <a:rPr lang="en-US" sz="2800" dirty="0" smtClean="0">
                <a:effectLst/>
                <a:latin typeface="Calibri" panose="020F0502020204030204" pitchFamily="34" charset="0"/>
                <a:ea typeface="Calibri" panose="020F0502020204030204" pitchFamily="34" charset="0"/>
                <a:cs typeface="Titr" panose="00000700000000000000" pitchFamily="2" charset="-78"/>
              </a:rPr>
              <a:t>:</a:t>
            </a:r>
          </a:p>
          <a:p>
            <a:pPr algn="r" rtl="1">
              <a:lnSpc>
                <a:spcPct val="115000"/>
              </a:lnSpc>
              <a:spcAft>
                <a:spcPts val="1000"/>
              </a:spcAft>
            </a:pPr>
            <a:endParaRPr lang="en-US" sz="2800" dirty="0" smtClean="0">
              <a:effectLst/>
              <a:latin typeface="Calibri" panose="020F0502020204030204" pitchFamily="34" charset="0"/>
              <a:ea typeface="Calibri" panose="020F0502020204030204" pitchFamily="34" charset="0"/>
              <a:cs typeface="Titr" panose="00000700000000000000" pitchFamily="2" charset="-78"/>
            </a:endParaRPr>
          </a:p>
          <a:p>
            <a:pPr algn="r" rtl="1">
              <a:lnSpc>
                <a:spcPct val="115000"/>
              </a:lnSpc>
              <a:spcAft>
                <a:spcPts val="1000"/>
              </a:spcAft>
            </a:pPr>
            <a:r>
              <a:rPr lang="ar-SA" sz="2400" dirty="0" smtClean="0">
                <a:effectLst/>
                <a:latin typeface="Calibri" panose="020F0502020204030204" pitchFamily="34" charset="0"/>
                <a:ea typeface="Calibri" panose="020F0502020204030204" pitchFamily="34" charset="0"/>
                <a:cs typeface="B Zar" panose="00000400000000000000" pitchFamily="2" charset="-78"/>
              </a:rPr>
              <a:t>ـ عن النبی من تبسم في وجه تارك الصلاة فكأنما هدم الكعبة سبعين مرة</a:t>
            </a:r>
            <a:r>
              <a:rPr lang="en-US" sz="2400" dirty="0" smtClean="0">
                <a:effectLst/>
                <a:latin typeface="Calibri" panose="020F0502020204030204" pitchFamily="34" charset="0"/>
                <a:ea typeface="Calibri" panose="020F0502020204030204" pitchFamily="34" charset="0"/>
                <a:cs typeface="B Zar" panose="00000400000000000000" pitchFamily="2" charset="-78"/>
              </a:rPr>
              <a:t>  </a:t>
            </a:r>
            <a:endParaRPr lang="en-US" sz="1200" dirty="0" smtClean="0">
              <a:effectLst/>
              <a:latin typeface="Calibri" panose="020F0502020204030204" pitchFamily="34" charset="0"/>
              <a:ea typeface="Calibri" panose="020F0502020204030204" pitchFamily="34" charset="0"/>
              <a:cs typeface="B Zar" panose="00000400000000000000" pitchFamily="2" charset="-78"/>
            </a:endParaRPr>
          </a:p>
          <a:p>
            <a:pPr algn="ctr" rtl="1">
              <a:lnSpc>
                <a:spcPct val="115000"/>
              </a:lnSpc>
              <a:spcAft>
                <a:spcPts val="1000"/>
              </a:spcAft>
            </a:pPr>
            <a:r>
              <a:rPr lang="ar-SA" sz="2400" dirty="0" smtClean="0">
                <a:effectLst/>
                <a:latin typeface="Calibri" panose="020F0502020204030204" pitchFamily="34" charset="0"/>
                <a:ea typeface="Calibri" panose="020F0502020204030204" pitchFamily="34" charset="0"/>
                <a:cs typeface="B Zar" panose="00000400000000000000" pitchFamily="2" charset="-78"/>
              </a:rPr>
              <a:t>ترجمه :کسی که به تارک نماز نگاه کند وتبسم نماید کویا هفتاد بارکعبه را خراب نموده است</a:t>
            </a:r>
            <a:endParaRPr lang="en-US" sz="2400"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endParaRPr lang="en-US" sz="1200" dirty="0">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endParaRPr lang="en-US" sz="1200"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r>
              <a:rPr lang="ar-SA" sz="3200" dirty="0" smtClean="0">
                <a:effectLst/>
                <a:latin typeface="Calibri" panose="020F0502020204030204" pitchFamily="34" charset="0"/>
                <a:ea typeface="Calibri" panose="020F0502020204030204" pitchFamily="34" charset="0"/>
                <a:cs typeface="Titr" panose="00000700000000000000" pitchFamily="2" charset="-78"/>
              </a:rPr>
              <a:t>سند: </a:t>
            </a:r>
            <a:endParaRPr lang="en-US" sz="3200" dirty="0" smtClean="0">
              <a:effectLst/>
              <a:latin typeface="Calibri" panose="020F0502020204030204" pitchFamily="34" charset="0"/>
              <a:ea typeface="Calibri" panose="020F0502020204030204" pitchFamily="34" charset="0"/>
              <a:cs typeface="Titr" panose="00000700000000000000" pitchFamily="2" charset="-78"/>
            </a:endParaRPr>
          </a:p>
          <a:p>
            <a:pPr algn="r" rtl="1">
              <a:lnSpc>
                <a:spcPct val="115000"/>
              </a:lnSpc>
              <a:spcAft>
                <a:spcPts val="1000"/>
              </a:spcAft>
            </a:pPr>
            <a:r>
              <a:rPr lang="ar-SA" sz="2400" dirty="0" smtClean="0">
                <a:effectLst/>
                <a:latin typeface="Calibri" panose="020F0502020204030204" pitchFamily="34" charset="0"/>
                <a:ea typeface="Calibri" panose="020F0502020204030204" pitchFamily="34" charset="0"/>
                <a:cs typeface="B Zar" panose="00000400000000000000" pitchFamily="2" charset="-78"/>
              </a:rPr>
              <a:t>این روایت در لئالی الاخبارنوشته تویسرکانی بدون سند از پیامبر نقل شده است</a:t>
            </a:r>
            <a:endParaRPr lang="en-US" sz="1200"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r>
              <a:rPr lang="ar-SA" sz="2400" dirty="0" smtClean="0">
                <a:effectLst/>
                <a:latin typeface="Calibri" panose="020F0502020204030204" pitchFamily="34" charset="0"/>
                <a:ea typeface="Calibri" panose="020F0502020204030204" pitchFamily="34" charset="0"/>
                <a:cs typeface="B Zar" panose="00000400000000000000" pitchFamily="2" charset="-78"/>
              </a:rPr>
              <a:t> </a:t>
            </a:r>
            <a:endParaRPr lang="en-US" sz="1200" dirty="0">
              <a:effectLst/>
              <a:latin typeface="Calibri" panose="020F0502020204030204" pitchFamily="34" charset="0"/>
              <a:ea typeface="Calibri" panose="020F0502020204030204" pitchFamily="34" charset="0"/>
              <a:cs typeface="B Zar" panose="00000400000000000000" pitchFamily="2" charset="-78"/>
            </a:endParaRPr>
          </a:p>
        </p:txBody>
      </p:sp>
    </p:spTree>
    <p:extLst>
      <p:ext uri="{BB962C8B-B14F-4D97-AF65-F5344CB8AC3E}">
        <p14:creationId xmlns:p14="http://schemas.microsoft.com/office/powerpoint/2010/main" xmlns="" val="1976873201"/>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 calcmode="lin" valueType="num">
                                      <p:cBhvr additive="base">
                                        <p:cTn id="1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16" presetClass="entr" presetSubtype="21" fill="hold" nodeType="after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barn(inVertical)">
                                      <p:cBhvr>
                                        <p:cTn id="21" dur="500"/>
                                        <p:tgtEl>
                                          <p:spTgt spid="2">
                                            <p:txEl>
                                              <p:pRg st="6" end="6"/>
                                            </p:txEl>
                                          </p:spTgt>
                                        </p:tgtEl>
                                      </p:cBhvr>
                                    </p:animEffect>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1417" y="1281371"/>
            <a:ext cx="8085909" cy="3463512"/>
          </a:xfrm>
          <a:prstGeom prst="rect">
            <a:avLst/>
          </a:prstGeom>
        </p:spPr>
        <p:txBody>
          <a:bodyPr wrap="square">
            <a:spAutoFit/>
          </a:bodyPr>
          <a:lstStyle/>
          <a:p>
            <a:pPr algn="r" rtl="1">
              <a:lnSpc>
                <a:spcPct val="115000"/>
              </a:lnSpc>
              <a:spcAft>
                <a:spcPts val="1000"/>
              </a:spcAft>
            </a:pPr>
            <a:r>
              <a:rPr lang="ar-SA" sz="3200" dirty="0" smtClean="0">
                <a:effectLst/>
                <a:latin typeface="Calibri" panose="020F0502020204030204" pitchFamily="34" charset="0"/>
                <a:ea typeface="Calibri" panose="020F0502020204030204" pitchFamily="34" charset="0"/>
                <a:cs typeface="Titr" panose="00000700000000000000" pitchFamily="2" charset="-78"/>
              </a:rPr>
              <a:t>توضیح</a:t>
            </a:r>
            <a:r>
              <a:rPr lang="en-US" sz="3200" dirty="0" smtClean="0">
                <a:effectLst/>
                <a:latin typeface="Calibri" panose="020F0502020204030204" pitchFamily="34" charset="0"/>
                <a:ea typeface="Calibri" panose="020F0502020204030204" pitchFamily="34" charset="0"/>
                <a:cs typeface="Titr" panose="00000700000000000000" pitchFamily="2" charset="-78"/>
              </a:rPr>
              <a:t> :</a:t>
            </a:r>
          </a:p>
          <a:p>
            <a:pPr algn="r" rtl="1">
              <a:lnSpc>
                <a:spcPct val="115000"/>
              </a:lnSpc>
              <a:spcAft>
                <a:spcPts val="1000"/>
              </a:spcAft>
            </a:pPr>
            <a:endParaRPr lang="en-US" sz="3200" dirty="0" smtClean="0">
              <a:effectLst/>
              <a:latin typeface="Calibri" panose="020F0502020204030204" pitchFamily="34" charset="0"/>
              <a:ea typeface="Calibri" panose="020F0502020204030204" pitchFamily="34" charset="0"/>
              <a:cs typeface="Titr" panose="00000700000000000000" pitchFamily="2" charset="-78"/>
            </a:endParaRPr>
          </a:p>
          <a:p>
            <a:pPr algn="ctr" rtl="1">
              <a:lnSpc>
                <a:spcPct val="115000"/>
              </a:lnSpc>
              <a:spcAft>
                <a:spcPts val="1000"/>
              </a:spcAft>
            </a:pPr>
            <a:r>
              <a:rPr lang="ar-SA" sz="2800" dirty="0" smtClean="0">
                <a:effectLst/>
                <a:latin typeface="Calibri" panose="020F0502020204030204" pitchFamily="34" charset="0"/>
                <a:ea typeface="Calibri" panose="020F0502020204030204" pitchFamily="34" charset="0"/>
                <a:cs typeface="B Zar" panose="00000400000000000000" pitchFamily="2" charset="-78"/>
              </a:rPr>
              <a:t>ـ باید گفت :منظور تبسم از روی رضایت از ترک نماز اوست که به تناسب حکم وموضوع این مطلب فهمیده می شود ولی اگر از روی جهت دیگری این تبسم همانند محبت به پدر ومادر بی نماز واقع شود ودر عین حال انسان از ترک نماز آنها ناراضی باشد گناه ندارد</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99755674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wheel(1)">
                                      <p:cBhvr>
                                        <p:cTn id="11"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7909" y="1425655"/>
            <a:ext cx="8556171" cy="2865913"/>
          </a:xfrm>
          <a:prstGeom prst="rect">
            <a:avLst/>
          </a:prstGeom>
        </p:spPr>
        <p:txBody>
          <a:bodyPr wrap="square">
            <a:spAutoFit/>
          </a:bodyPr>
          <a:lstStyle/>
          <a:p>
            <a:pPr algn="r" rtl="1">
              <a:lnSpc>
                <a:spcPct val="115000"/>
              </a:lnSpc>
              <a:spcBef>
                <a:spcPts val="2400"/>
              </a:spcBef>
              <a:spcAft>
                <a:spcPts val="0"/>
              </a:spcAft>
            </a:pPr>
            <a:r>
              <a:rPr lang="fa-IR" sz="2800" b="0" kern="0" dirty="0" smtClean="0">
                <a:effectLst/>
                <a:latin typeface="Cambria" panose="02040503050406030204" pitchFamily="18" charset="0"/>
                <a:ea typeface="Times New Roman" panose="02020603050405020304" pitchFamily="18" charset="0"/>
                <a:cs typeface="Titr" panose="00000700000000000000" pitchFamily="2" charset="-78"/>
              </a:rPr>
              <a:t>درباب نماز چه روایاتی رانقل کنیم ؟</a:t>
            </a:r>
            <a:endParaRPr lang="en-US" b="1" kern="0" dirty="0" smtClean="0">
              <a:effectLst/>
              <a:latin typeface="Cambria" panose="02040503050406030204" pitchFamily="18" charset="0"/>
              <a:ea typeface="Times New Roman" panose="02020603050405020304" pitchFamily="18" charset="0"/>
              <a:cs typeface="Titr" panose="00000700000000000000" pitchFamily="2" charset="-78"/>
            </a:endParaRPr>
          </a:p>
          <a:p>
            <a:pPr algn="r" rtl="1">
              <a:lnSpc>
                <a:spcPct val="115000"/>
              </a:lnSpc>
              <a:spcAft>
                <a:spcPts val="1000"/>
              </a:spcAft>
            </a:pPr>
            <a:r>
              <a:rPr lang="fa-IR" dirty="0" smtClean="0">
                <a:effectLst/>
                <a:latin typeface="Calibri" panose="020F0502020204030204" pitchFamily="34" charset="0"/>
                <a:ea typeface="Calibri" panose="020F0502020204030204" pitchFamily="34" charset="0"/>
                <a:cs typeface="B Zar" panose="00000400000000000000" pitchFamily="2" charset="-78"/>
              </a:rPr>
              <a:t> </a:t>
            </a:r>
            <a:endParaRPr lang="en-US" sz="1050" dirty="0" smtClean="0">
              <a:effectLst/>
              <a:latin typeface="Calibri" panose="020F0502020204030204" pitchFamily="34" charset="0"/>
              <a:ea typeface="Calibri" panose="020F0502020204030204" pitchFamily="34" charset="0"/>
              <a:cs typeface="Arial" panose="020B0604020202020204" pitchFamily="34" charset="0"/>
            </a:endParaRPr>
          </a:p>
          <a:p>
            <a:pPr algn="ctr" rtl="1"/>
            <a:r>
              <a:rPr lang="fa-IR" sz="2800" dirty="0" smtClean="0">
                <a:effectLst/>
                <a:latin typeface="Calibri" panose="020F0502020204030204" pitchFamily="34" charset="0"/>
                <a:ea typeface="Calibri" panose="020F0502020204030204" pitchFamily="34" charset="0"/>
                <a:cs typeface="B Zar" panose="00000400000000000000" pitchFamily="2" charset="-78"/>
              </a:rPr>
              <a:t>اولا :فهم روایت از نقل روایت بسیار مهمتر است درروایتی از امام صادق آمده است فهم یک روایت از نقل هزارروایت برتراست لذا اگرانسان یک روایت را خوب درک کند وبتواند مفهوم آن را به دیگران منتقل کند خیلی بهتر از نقل روایت بدون تدبروفهم آن است</a:t>
            </a:r>
            <a:r>
              <a:rPr lang="en-US" sz="2800" dirty="0" smtClean="0">
                <a:effectLst/>
              </a:rPr>
              <a:t> </a:t>
            </a:r>
          </a:p>
          <a:p>
            <a:pPr algn="r" rtl="1"/>
            <a:r>
              <a:rPr lang="fa-IR" sz="700" dirty="0" smtClean="0">
                <a:effectLst/>
                <a:latin typeface="Times New Roman" panose="02020603050405020304" pitchFamily="18" charset="0"/>
                <a:ea typeface="Times New Roman" panose="02020603050405020304" pitchFamily="18" charset="0"/>
                <a:cs typeface="2  Zar" panose="00000400000000000000" pitchFamily="2" charset="-78"/>
              </a:rPr>
              <a:t> </a:t>
            </a:r>
            <a:endParaRPr lang="en-US" sz="11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217342" y="5842409"/>
            <a:ext cx="7537641" cy="400110"/>
          </a:xfrm>
          <a:prstGeom prst="rect">
            <a:avLst/>
          </a:prstGeom>
        </p:spPr>
        <p:txBody>
          <a:bodyPr wrap="none">
            <a:spAutoFit/>
          </a:bodyPr>
          <a:lstStyle/>
          <a:p>
            <a:pPr algn="r" rtl="1"/>
            <a:r>
              <a:rPr lang="fa-IR" sz="2000" b="1" dirty="0" smtClean="0">
                <a:effectLst/>
                <a:latin typeface="Times New Roman" panose="02020603050405020304" pitchFamily="18" charset="0"/>
                <a:ea typeface="Times New Roman" panose="02020603050405020304" pitchFamily="18" charset="0"/>
                <a:cs typeface="2  Zar" panose="00000400000000000000" pitchFamily="2" charset="-78"/>
              </a:rPr>
              <a:t>معاني الأخبار ؛ النص ؛ ص2</a:t>
            </a:r>
            <a:r>
              <a:rPr lang="fa-IR" sz="2000" dirty="0" smtClean="0">
                <a:effectLst/>
                <a:latin typeface="Times New Roman" panose="02020603050405020304" pitchFamily="18" charset="0"/>
                <a:ea typeface="Times New Roman" panose="02020603050405020304" pitchFamily="18" charset="0"/>
                <a:cs typeface="2  Zar" panose="00000400000000000000" pitchFamily="2" charset="-78"/>
              </a:rPr>
              <a:t>ْعن أَبِي عَبْدِ اللّه ع أَنَّهُ قَالَ: حَدِيثٌ‏ تَدْرِيهِ‏ خَيْرٌ مِنْ أَلْفِ حَدِيثٍ تَرْوِيه‏</a:t>
            </a:r>
            <a:endParaRPr lang="en-US" sz="2000" dirty="0" smtClean="0">
              <a:effectLst/>
              <a:latin typeface="Times New Roman" panose="02020603050405020304" pitchFamily="18" charset="0"/>
              <a:ea typeface="Times New Roman" panose="02020603050405020304" pitchFamily="18" charset="0"/>
            </a:endParaRPr>
          </a:p>
        </p:txBody>
      </p:sp>
      <p:cxnSp>
        <p:nvCxnSpPr>
          <p:cNvPr id="5" name="Straight Connector 4"/>
          <p:cNvCxnSpPr/>
          <p:nvPr/>
        </p:nvCxnSpPr>
        <p:spPr>
          <a:xfrm>
            <a:off x="0" y="5355771"/>
            <a:ext cx="535577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52255411"/>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par>
                          <p:cTn id="10" fill="hold">
                            <p:stCondLst>
                              <p:cond delay="1000"/>
                            </p:stCondLst>
                            <p:childTnLst>
                              <p:par>
                                <p:cTn id="11" presetID="16" presetClass="entr" presetSubtype="21"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childTnLst>
                          </p:cTn>
                        </p:par>
                        <p:par>
                          <p:cTn id="14" fill="hold">
                            <p:stCondLst>
                              <p:cond delay="1500"/>
                            </p:stCondLst>
                            <p:childTnLst>
                              <p:par>
                                <p:cTn id="15" presetID="18" presetClass="entr" presetSubtype="12"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Left)">
                                      <p:cBhvr>
                                        <p:cTn id="17" dur="500"/>
                                        <p:tgtEl>
                                          <p:spTgt spid="5"/>
                                        </p:tgtEl>
                                      </p:cBhvr>
                                    </p:animEffect>
                                  </p:childTnLst>
                                </p:cTn>
                              </p:par>
                            </p:childTnLst>
                          </p:cTn>
                        </p:par>
                        <p:par>
                          <p:cTn id="18" fill="hold">
                            <p:stCondLst>
                              <p:cond delay="2000"/>
                            </p:stCondLst>
                            <p:childTnLst>
                              <p:par>
                                <p:cTn id="19" presetID="12" presetClass="entr" presetSubtype="4"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p:tgtEl>
                                          <p:spTgt spid="3"/>
                                        </p:tgtEl>
                                        <p:attrNameLst>
                                          <p:attrName>ppt_y</p:attrName>
                                        </p:attrNameLst>
                                      </p:cBhvr>
                                      <p:tavLst>
                                        <p:tav tm="0">
                                          <p:val>
                                            <p:strVal val="#ppt_y+#ppt_h*1.125000"/>
                                          </p:val>
                                        </p:tav>
                                        <p:tav tm="100000">
                                          <p:val>
                                            <p:strVal val="#ppt_y"/>
                                          </p:val>
                                        </p:tav>
                                      </p:tavLst>
                                    </p:anim>
                                    <p:animEffect transition="in" filter="wipe(up)">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 y="1115862"/>
            <a:ext cx="11534502" cy="4994188"/>
          </a:xfrm>
          <a:prstGeom prst="rect">
            <a:avLst/>
          </a:prstGeom>
        </p:spPr>
        <p:txBody>
          <a:bodyPr wrap="square">
            <a:spAutoFit/>
          </a:bodyPr>
          <a:lstStyle/>
          <a:p>
            <a:pPr algn="r" rtl="1">
              <a:lnSpc>
                <a:spcPct val="115000"/>
              </a:lnSpc>
              <a:spcAft>
                <a:spcPts val="1000"/>
              </a:spcAft>
            </a:pPr>
            <a:r>
              <a:rPr lang="fa-IR" sz="2800" dirty="0" smtClean="0">
                <a:effectLst/>
                <a:latin typeface="Calibri" panose="020F0502020204030204" pitchFamily="34" charset="0"/>
                <a:ea typeface="Calibri" panose="020F0502020204030204" pitchFamily="34" charset="0"/>
                <a:cs typeface="Titr" panose="00000700000000000000" pitchFamily="2" charset="-78"/>
              </a:rPr>
              <a:t>ثانیا : </a:t>
            </a:r>
            <a:endParaRPr lang="en-US" sz="2800" dirty="0" smtClean="0">
              <a:effectLst/>
              <a:latin typeface="Calibri" panose="020F0502020204030204" pitchFamily="34" charset="0"/>
              <a:ea typeface="Calibri" panose="020F0502020204030204" pitchFamily="34" charset="0"/>
              <a:cs typeface="Titr" panose="00000700000000000000" pitchFamily="2" charset="-78"/>
            </a:endParaRPr>
          </a:p>
          <a:p>
            <a:pPr algn="ctr" rtl="1">
              <a:lnSpc>
                <a:spcPct val="115000"/>
              </a:lnSpc>
              <a:spcAft>
                <a:spcPts val="1000"/>
              </a:spcAft>
            </a:pPr>
            <a:r>
              <a:rPr lang="fa-IR" sz="2400" dirty="0" smtClean="0">
                <a:effectLst/>
                <a:latin typeface="Calibri" panose="020F0502020204030204" pitchFamily="34" charset="0"/>
                <a:ea typeface="Calibri" panose="020F0502020204030204" pitchFamily="34" charset="0"/>
                <a:cs typeface="B Zar" panose="00000400000000000000" pitchFamily="2" charset="-78"/>
              </a:rPr>
              <a:t>چون مساله نماز مهمترین رکن عملی اسلام است در نقل احادیث مربوط بدان باید بسیار دقت نمود چه بسا نقل یک روایت درمذمت  برخورد باتارک نماز منجر به تعطیل شدن نهی از منکر ویا جری شدن تارک نماز شود ویا نقل یک روایت درباره ثواب نماز منجربه بی اعتماد شدن شنونده نسبت به احادیث نماز گردد زیرا احادیث عقل گریز وعقل ستیز نقل آنها بدون توضیح وتوجیه نه تنها بارمثبت روی عموم مردم ندارد که باعث سلب اعتماد آنها از احادیث می گردد لذا ملاک در نقل روایات نماز پذیرش عقل عرفی است</a:t>
            </a:r>
            <a:endParaRPr lang="en-US" sz="2400"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endParaRPr lang="en-US" sz="2400" dirty="0">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r>
              <a:rPr lang="fa-IR" sz="2800" dirty="0" smtClean="0">
                <a:effectLst/>
                <a:latin typeface="Calibri" panose="020F0502020204030204" pitchFamily="34" charset="0"/>
                <a:ea typeface="Calibri" panose="020F0502020204030204" pitchFamily="34" charset="0"/>
                <a:cs typeface="Titr" panose="00000700000000000000" pitchFamily="2" charset="-78"/>
              </a:rPr>
              <a:t> مثلا :</a:t>
            </a:r>
            <a:endParaRPr lang="en-US" sz="2800" dirty="0" smtClean="0">
              <a:effectLst/>
              <a:latin typeface="Calibri" panose="020F0502020204030204" pitchFamily="34" charset="0"/>
              <a:ea typeface="Calibri" panose="020F0502020204030204" pitchFamily="34" charset="0"/>
              <a:cs typeface="Titr" panose="00000700000000000000" pitchFamily="2" charset="-78"/>
            </a:endParaRPr>
          </a:p>
          <a:p>
            <a:pPr algn="ctr" rtl="1">
              <a:lnSpc>
                <a:spcPct val="115000"/>
              </a:lnSpc>
              <a:spcAft>
                <a:spcPts val="1000"/>
              </a:spcAft>
            </a:pPr>
            <a:r>
              <a:rPr lang="fa-IR" sz="2400" dirty="0" smtClean="0">
                <a:effectLst/>
                <a:latin typeface="Calibri" panose="020F0502020204030204" pitchFamily="34" charset="0"/>
                <a:ea typeface="Calibri" panose="020F0502020204030204" pitchFamily="34" charset="0"/>
                <a:cs typeface="B Zar" panose="00000400000000000000" pitchFamily="2" charset="-78"/>
              </a:rPr>
              <a:t>درجمع طلاب بسیاری از روایات را می توان بدون توضیح بیان کرد ولی همان روایات را بدون توضیح وتوجیه در جمع عموم به هیچ وجه نمی توان بیان کرد</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713419251"/>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par>
                          <p:cTn id="21" fill="hold">
                            <p:stCondLst>
                              <p:cond delay="2000"/>
                            </p:stCondLst>
                            <p:childTnLst>
                              <p:par>
                                <p:cTn id="22" presetID="47" presetClass="entr" presetSubtype="0" fill="hold" nodeType="after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Effect transition="in" filter="fade">
                                      <p:cBhvr>
                                        <p:cTn id="24" dur="1000"/>
                                        <p:tgtEl>
                                          <p:spTgt spid="2">
                                            <p:txEl>
                                              <p:pRg st="1" end="1"/>
                                            </p:txEl>
                                          </p:spTgt>
                                        </p:tgtEl>
                                      </p:cBhvr>
                                    </p:animEffect>
                                    <p:anim calcmode="lin" valueType="num">
                                      <p:cBhvr>
                                        <p:cTn id="2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26" presetClass="entr" presetSubtype="0" fill="hold" nodeType="after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wipe(down)">
                                      <p:cBhvr>
                                        <p:cTn id="30" dur="580">
                                          <p:stCondLst>
                                            <p:cond delay="0"/>
                                          </p:stCondLst>
                                        </p:cTn>
                                        <p:tgtEl>
                                          <p:spTgt spid="2">
                                            <p:txEl>
                                              <p:pRg st="3" end="3"/>
                                            </p:txEl>
                                          </p:spTgt>
                                        </p:tgtEl>
                                      </p:cBhvr>
                                    </p:animEffect>
                                    <p:anim calcmode="lin" valueType="num">
                                      <p:cBhvr>
                                        <p:cTn id="31"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2">
                                            <p:txEl>
                                              <p:pRg st="3" end="3"/>
                                            </p:txEl>
                                          </p:spTgt>
                                        </p:tgtEl>
                                      </p:cBhvr>
                                      <p:to x="100000" y="60000"/>
                                    </p:animScale>
                                    <p:animScale>
                                      <p:cBhvr>
                                        <p:cTn id="37" dur="166" decel="50000">
                                          <p:stCondLst>
                                            <p:cond delay="676"/>
                                          </p:stCondLst>
                                        </p:cTn>
                                        <p:tgtEl>
                                          <p:spTgt spid="2">
                                            <p:txEl>
                                              <p:pRg st="3" end="3"/>
                                            </p:txEl>
                                          </p:spTgt>
                                        </p:tgtEl>
                                      </p:cBhvr>
                                      <p:to x="100000" y="100000"/>
                                    </p:animScale>
                                    <p:animScale>
                                      <p:cBhvr>
                                        <p:cTn id="38" dur="26">
                                          <p:stCondLst>
                                            <p:cond delay="1312"/>
                                          </p:stCondLst>
                                        </p:cTn>
                                        <p:tgtEl>
                                          <p:spTgt spid="2">
                                            <p:txEl>
                                              <p:pRg st="3" end="3"/>
                                            </p:txEl>
                                          </p:spTgt>
                                        </p:tgtEl>
                                      </p:cBhvr>
                                      <p:to x="100000" y="80000"/>
                                    </p:animScale>
                                    <p:animScale>
                                      <p:cBhvr>
                                        <p:cTn id="39" dur="166" decel="50000">
                                          <p:stCondLst>
                                            <p:cond delay="1338"/>
                                          </p:stCondLst>
                                        </p:cTn>
                                        <p:tgtEl>
                                          <p:spTgt spid="2">
                                            <p:txEl>
                                              <p:pRg st="3" end="3"/>
                                            </p:txEl>
                                          </p:spTgt>
                                        </p:tgtEl>
                                      </p:cBhvr>
                                      <p:to x="100000" y="100000"/>
                                    </p:animScale>
                                    <p:animScale>
                                      <p:cBhvr>
                                        <p:cTn id="40" dur="26">
                                          <p:stCondLst>
                                            <p:cond delay="1642"/>
                                          </p:stCondLst>
                                        </p:cTn>
                                        <p:tgtEl>
                                          <p:spTgt spid="2">
                                            <p:txEl>
                                              <p:pRg st="3" end="3"/>
                                            </p:txEl>
                                          </p:spTgt>
                                        </p:tgtEl>
                                      </p:cBhvr>
                                      <p:to x="100000" y="90000"/>
                                    </p:animScale>
                                    <p:animScale>
                                      <p:cBhvr>
                                        <p:cTn id="41" dur="166" decel="50000">
                                          <p:stCondLst>
                                            <p:cond delay="1668"/>
                                          </p:stCondLst>
                                        </p:cTn>
                                        <p:tgtEl>
                                          <p:spTgt spid="2">
                                            <p:txEl>
                                              <p:pRg st="3" end="3"/>
                                            </p:txEl>
                                          </p:spTgt>
                                        </p:tgtEl>
                                      </p:cBhvr>
                                      <p:to x="100000" y="100000"/>
                                    </p:animScale>
                                    <p:animScale>
                                      <p:cBhvr>
                                        <p:cTn id="42" dur="26">
                                          <p:stCondLst>
                                            <p:cond delay="1808"/>
                                          </p:stCondLst>
                                        </p:cTn>
                                        <p:tgtEl>
                                          <p:spTgt spid="2">
                                            <p:txEl>
                                              <p:pRg st="3" end="3"/>
                                            </p:txEl>
                                          </p:spTgt>
                                        </p:tgtEl>
                                      </p:cBhvr>
                                      <p:to x="100000" y="95000"/>
                                    </p:animScale>
                                    <p:animScale>
                                      <p:cBhvr>
                                        <p:cTn id="43" dur="166" decel="50000">
                                          <p:stCondLst>
                                            <p:cond delay="1834"/>
                                          </p:stCondLst>
                                        </p:cTn>
                                        <p:tgtEl>
                                          <p:spTgt spid="2">
                                            <p:txEl>
                                              <p:pRg st="3" end="3"/>
                                            </p:txEl>
                                          </p:spTgt>
                                        </p:tgtEl>
                                      </p:cBhvr>
                                      <p:to x="100000" y="100000"/>
                                    </p:animScale>
                                  </p:childTnLst>
                                </p:cTn>
                              </p:par>
                            </p:childTnLst>
                          </p:cTn>
                        </p:par>
                        <p:par>
                          <p:cTn id="44" fill="hold">
                            <p:stCondLst>
                              <p:cond delay="5000"/>
                            </p:stCondLst>
                            <p:childTnLst>
                              <p:par>
                                <p:cTn id="45" presetID="47" presetClass="entr" presetSubtype="0" fill="hold" nodeType="afterEffect">
                                  <p:stCondLst>
                                    <p:cond delay="0"/>
                                  </p:stCondLst>
                                  <p:childTnLst>
                                    <p:set>
                                      <p:cBhvr>
                                        <p:cTn id="46" dur="1" fill="hold">
                                          <p:stCondLst>
                                            <p:cond delay="0"/>
                                          </p:stCondLst>
                                        </p:cTn>
                                        <p:tgtEl>
                                          <p:spTgt spid="2">
                                            <p:txEl>
                                              <p:pRg st="4" end="4"/>
                                            </p:txEl>
                                          </p:spTgt>
                                        </p:tgtEl>
                                        <p:attrNameLst>
                                          <p:attrName>style.visibility</p:attrName>
                                        </p:attrNameLst>
                                      </p:cBhvr>
                                      <p:to>
                                        <p:strVal val="visible"/>
                                      </p:to>
                                    </p:set>
                                    <p:animEffect transition="in" filter="fade">
                                      <p:cBhvr>
                                        <p:cTn id="47" dur="1000"/>
                                        <p:tgtEl>
                                          <p:spTgt spid="2">
                                            <p:txEl>
                                              <p:pRg st="4" end="4"/>
                                            </p:txEl>
                                          </p:spTgt>
                                        </p:tgtEl>
                                      </p:cBhvr>
                                    </p:animEffect>
                                    <p:anim calcmode="lin" valueType="num">
                                      <p:cBhvr>
                                        <p:cTn id="4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5393" y="1726834"/>
            <a:ext cx="10737669" cy="3052118"/>
          </a:xfrm>
          <a:prstGeom prst="rect">
            <a:avLst/>
          </a:prstGeom>
        </p:spPr>
        <p:txBody>
          <a:bodyPr wrap="square">
            <a:spAutoFit/>
          </a:bodyPr>
          <a:lstStyle/>
          <a:p>
            <a:pPr algn="r" rtl="1">
              <a:lnSpc>
                <a:spcPct val="115000"/>
              </a:lnSpc>
              <a:spcAft>
                <a:spcPts val="1000"/>
              </a:spcAft>
            </a:pPr>
            <a:r>
              <a:rPr lang="fa-IR" sz="3200" dirty="0" smtClean="0">
                <a:effectLst/>
                <a:latin typeface="Calibri" panose="020F0502020204030204" pitchFamily="34" charset="0"/>
                <a:ea typeface="Calibri" panose="020F0502020204030204" pitchFamily="34" charset="0"/>
                <a:cs typeface="Titr" panose="00000700000000000000" pitchFamily="2" charset="-78"/>
              </a:rPr>
              <a:t>ثالثا :</a:t>
            </a:r>
            <a:endParaRPr lang="en-US" sz="3200" dirty="0" smtClean="0">
              <a:effectLst/>
              <a:latin typeface="Calibri" panose="020F0502020204030204" pitchFamily="34" charset="0"/>
              <a:ea typeface="Calibri" panose="020F0502020204030204" pitchFamily="34" charset="0"/>
              <a:cs typeface="Titr" panose="00000700000000000000" pitchFamily="2" charset="-78"/>
            </a:endParaRPr>
          </a:p>
          <a:p>
            <a:pPr algn="ctr" rtl="1">
              <a:lnSpc>
                <a:spcPct val="115000"/>
              </a:lnSpc>
              <a:spcAft>
                <a:spcPts val="1000"/>
              </a:spcAft>
            </a:pPr>
            <a:r>
              <a:rPr lang="fa-IR" sz="3200" dirty="0" smtClean="0">
                <a:effectLst/>
                <a:latin typeface="Calibri" panose="020F0502020204030204" pitchFamily="34" charset="0"/>
                <a:ea typeface="Calibri" panose="020F0502020204030204" pitchFamily="34" charset="0"/>
                <a:cs typeface="B Zar" panose="00000400000000000000" pitchFamily="2" charset="-78"/>
              </a:rPr>
              <a:t>با وجود احادیث عقل پذیردرکتب قدما همانند کلینی وصدوق ومفید وطوسی رحمهم الله  نیازی به بیان احادیث عقل ستیزومرسل از منابع دست دوم نمی باشد لذا از احادیثی استفاده شود که از نویسنده کتاب تا امام معصوم سند( هرچند راویان ضعیف باشند) ذکرشده باشد وروایت مخالف عقل ومذهب نباشد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263619996"/>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par>
                          <p:cTn id="21" fill="hold">
                            <p:stCondLst>
                              <p:cond delay="2000"/>
                            </p:stCondLst>
                            <p:childTnLst>
                              <p:par>
                                <p:cTn id="22" presetID="47" presetClass="entr" presetSubtype="0" fill="hold" nodeType="after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Effect transition="in" filter="fade">
                                      <p:cBhvr>
                                        <p:cTn id="24" dur="1000"/>
                                        <p:tgtEl>
                                          <p:spTgt spid="2">
                                            <p:txEl>
                                              <p:pRg st="1" end="1"/>
                                            </p:txEl>
                                          </p:spTgt>
                                        </p:tgtEl>
                                      </p:cBhvr>
                                    </p:animEffect>
                                    <p:anim calcmode="lin" valueType="num">
                                      <p:cBhvr>
                                        <p:cTn id="2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0343" y="2149568"/>
            <a:ext cx="10149839" cy="2554545"/>
          </a:xfrm>
          <a:prstGeom prst="rect">
            <a:avLst/>
          </a:prstGeom>
        </p:spPr>
        <p:txBody>
          <a:bodyPr wrap="square">
            <a:spAutoFit/>
          </a:bodyPr>
          <a:lstStyle/>
          <a:p>
            <a:pPr algn="r"/>
            <a:r>
              <a:rPr lang="fa-IR" sz="3200" dirty="0" smtClean="0">
                <a:effectLst/>
                <a:latin typeface="Calibri" panose="020F0502020204030204" pitchFamily="34" charset="0"/>
                <a:ea typeface="Calibri" panose="020F0502020204030204" pitchFamily="34" charset="0"/>
                <a:cs typeface="Titr" panose="00000700000000000000" pitchFamily="2" charset="-78"/>
              </a:rPr>
              <a:t>رابعا :</a:t>
            </a:r>
            <a:endParaRPr lang="en-US" sz="3200" dirty="0" smtClean="0">
              <a:effectLst/>
              <a:latin typeface="Calibri" panose="020F0502020204030204" pitchFamily="34" charset="0"/>
              <a:ea typeface="Calibri" panose="020F0502020204030204" pitchFamily="34" charset="0"/>
              <a:cs typeface="Titr" panose="00000700000000000000" pitchFamily="2" charset="-78"/>
            </a:endParaRPr>
          </a:p>
          <a:p>
            <a:pPr algn="ctr"/>
            <a:r>
              <a:rPr lang="fa-IR" sz="3200" dirty="0" smtClean="0">
                <a:effectLst/>
                <a:latin typeface="Calibri" panose="020F0502020204030204" pitchFamily="34" charset="0"/>
                <a:ea typeface="Calibri" panose="020F0502020204030204" pitchFamily="34" charset="0"/>
                <a:cs typeface="B Zar" panose="00000400000000000000" pitchFamily="2" charset="-78"/>
              </a:rPr>
              <a:t>مبلغان تشیع ماموربه ترویج احادیث عقل پذیراهلبیت به شیعیان می باشند وبا وجود انبوه روایات عقل پذیر چه نیازی به پرداختن به روایات مرسل وعقل ستیز می باشد وسیره محدثین نیز براین امراستواربوده است که از نقل احادیث عقل ستیز دربین عموم پرهیز می نموده اند</a:t>
            </a:r>
            <a:endParaRPr lang="en-US" sz="3200" dirty="0">
              <a:cs typeface="B Zar" panose="00000400000000000000" pitchFamily="2" charset="-78"/>
            </a:endParaRPr>
          </a:p>
        </p:txBody>
      </p:sp>
    </p:spTree>
    <p:extLst>
      <p:ext uri="{BB962C8B-B14F-4D97-AF65-F5344CB8AC3E}">
        <p14:creationId xmlns:p14="http://schemas.microsoft.com/office/powerpoint/2010/main" xmlns="" val="347803941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par>
                          <p:cTn id="21" fill="hold">
                            <p:stCondLst>
                              <p:cond delay="2000"/>
                            </p:stCondLst>
                            <p:childTnLst>
                              <p:par>
                                <p:cTn id="22" presetID="47" presetClass="entr" presetSubtype="0" fill="hold" nodeType="after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Effect transition="in" filter="fade">
                                      <p:cBhvr>
                                        <p:cTn id="24" dur="1000"/>
                                        <p:tgtEl>
                                          <p:spTgt spid="2">
                                            <p:txEl>
                                              <p:pRg st="1" end="1"/>
                                            </p:txEl>
                                          </p:spTgt>
                                        </p:tgtEl>
                                      </p:cBhvr>
                                    </p:animEffect>
                                    <p:anim calcmode="lin" valueType="num">
                                      <p:cBhvr>
                                        <p:cTn id="2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599" y="2267292"/>
            <a:ext cx="7781109" cy="2628412"/>
          </a:xfrm>
          <a:prstGeom prst="rect">
            <a:avLst/>
          </a:prstGeom>
        </p:spPr>
        <p:txBody>
          <a:bodyPr wrap="square">
            <a:spAutoFit/>
          </a:bodyPr>
          <a:lstStyle/>
          <a:p>
            <a:pPr algn="r" rtl="1"/>
            <a:r>
              <a:rPr lang="fa-IR" sz="3200" dirty="0" smtClean="0">
                <a:effectLst/>
                <a:latin typeface="Times New Roman" panose="02020603050405020304" pitchFamily="18" charset="0"/>
                <a:ea typeface="Times New Roman" panose="02020603050405020304" pitchFamily="18" charset="0"/>
                <a:cs typeface="Titr" panose="00000700000000000000" pitchFamily="2" charset="-78"/>
              </a:rPr>
              <a:t>خامسا :</a:t>
            </a:r>
            <a:endParaRPr lang="en-US" sz="3200" dirty="0" smtClean="0">
              <a:effectLst/>
              <a:latin typeface="Times New Roman" panose="02020603050405020304" pitchFamily="18" charset="0"/>
              <a:ea typeface="Times New Roman" panose="02020603050405020304" pitchFamily="18" charset="0"/>
              <a:cs typeface="Titr" panose="00000700000000000000" pitchFamily="2" charset="-78"/>
            </a:endParaRPr>
          </a:p>
          <a:p>
            <a:pPr algn="r" rtl="1"/>
            <a:endParaRPr lang="en-US" sz="3200" dirty="0" smtClean="0">
              <a:effectLst/>
              <a:latin typeface="Times New Roman" panose="02020603050405020304" pitchFamily="18" charset="0"/>
              <a:ea typeface="Times New Roman" panose="02020603050405020304" pitchFamily="18" charset="0"/>
              <a:cs typeface="Titr" panose="00000700000000000000" pitchFamily="2" charset="-78"/>
            </a:endParaRPr>
          </a:p>
          <a:p>
            <a:pPr algn="r" rtl="1"/>
            <a:r>
              <a:rPr lang="fa-IR" sz="3200" dirty="0" smtClean="0">
                <a:effectLst/>
                <a:latin typeface="Times New Roman" panose="02020603050405020304" pitchFamily="18" charset="0"/>
                <a:ea typeface="Times New Roman" panose="02020603050405020304" pitchFamily="18" charset="0"/>
                <a:cs typeface="B Zar" panose="00000400000000000000" pitchFamily="2" charset="-78"/>
              </a:rPr>
              <a:t>اگرپرسشگری از احادیث عقل ستیز سوال نمود با توضیح وتوجیه وتخصیص وتقیید کامل، روایت رابرای وی تفهیم کنیم</a:t>
            </a:r>
            <a:endParaRPr lang="en-US" sz="3200" dirty="0" smtClean="0">
              <a:effectLst/>
              <a:latin typeface="Times New Roman" panose="02020603050405020304" pitchFamily="18" charset="0"/>
              <a:ea typeface="Times New Roman" panose="02020603050405020304" pitchFamily="18" charset="0"/>
              <a:cs typeface="B Zar" panose="00000400000000000000" pitchFamily="2" charset="-78"/>
            </a:endParaRPr>
          </a:p>
          <a:p>
            <a:pPr algn="r" rtl="1">
              <a:lnSpc>
                <a:spcPct val="115000"/>
              </a:lnSpc>
              <a:spcAft>
                <a:spcPts val="1000"/>
              </a:spcAft>
            </a:pPr>
            <a:r>
              <a:rPr lang="ar-SA" sz="3200" dirty="0" smtClean="0">
                <a:effectLst/>
                <a:latin typeface="Calibri" panose="020F0502020204030204" pitchFamily="34" charset="0"/>
                <a:ea typeface="Calibri" panose="020F0502020204030204" pitchFamily="34" charset="0"/>
                <a:cs typeface="B Zar" panose="00000400000000000000" pitchFamily="2" charset="-78"/>
              </a:rPr>
              <a:t> </a:t>
            </a:r>
            <a:endParaRPr lang="en-US" sz="3200" dirty="0">
              <a:effectLst/>
              <a:latin typeface="Calibri" panose="020F0502020204030204" pitchFamily="34" charset="0"/>
              <a:ea typeface="Calibri" panose="020F0502020204030204" pitchFamily="34" charset="0"/>
              <a:cs typeface="B Zar" panose="00000400000000000000" pitchFamily="2" charset="-78"/>
            </a:endParaRPr>
          </a:p>
        </p:txBody>
      </p:sp>
    </p:spTree>
    <p:extLst>
      <p:ext uri="{BB962C8B-B14F-4D97-AF65-F5344CB8AC3E}">
        <p14:creationId xmlns:p14="http://schemas.microsoft.com/office/powerpoint/2010/main" xmlns="" val="398732633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par>
                          <p:cTn id="21" fill="hold">
                            <p:stCondLst>
                              <p:cond delay="2000"/>
                            </p:stCondLst>
                            <p:childTnLst>
                              <p:par>
                                <p:cTn id="22" presetID="47" presetClass="entr" presetSubtype="0" fill="hold" nodeType="after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6652" y="174610"/>
            <a:ext cx="9039497" cy="6215035"/>
          </a:xfrm>
          <a:prstGeom prst="rect">
            <a:avLst/>
          </a:prstGeom>
        </p:spPr>
        <p:txBody>
          <a:bodyPr wrap="square">
            <a:spAutoFit/>
          </a:bodyPr>
          <a:lstStyle/>
          <a:p>
            <a:pPr algn="r" rtl="1">
              <a:lnSpc>
                <a:spcPct val="115000"/>
              </a:lnSpc>
              <a:spcAft>
                <a:spcPts val="1000"/>
              </a:spcAft>
            </a:pPr>
            <a:r>
              <a:rPr lang="ar-SA" sz="3200" dirty="0" smtClean="0">
                <a:effectLst/>
                <a:latin typeface="Calibri" panose="020F0502020204030204" pitchFamily="34" charset="0"/>
                <a:ea typeface="Calibri" panose="020F0502020204030204" pitchFamily="34" charset="0"/>
                <a:cs typeface="Titr" panose="00000700000000000000" pitchFamily="2" charset="-78"/>
              </a:rPr>
              <a:t>تمرین</a:t>
            </a:r>
            <a:r>
              <a:rPr lang="en-US" sz="3200" dirty="0" smtClean="0">
                <a:effectLst/>
                <a:latin typeface="Calibri" panose="020F0502020204030204" pitchFamily="34" charset="0"/>
                <a:ea typeface="Calibri" panose="020F0502020204030204" pitchFamily="34" charset="0"/>
                <a:cs typeface="Titr" panose="00000700000000000000" pitchFamily="2" charset="-78"/>
              </a:rPr>
              <a:t>:</a:t>
            </a:r>
            <a:r>
              <a:rPr lang="ar-SA" sz="3200" dirty="0" smtClean="0">
                <a:effectLst/>
                <a:latin typeface="Calibri" panose="020F0502020204030204" pitchFamily="34" charset="0"/>
                <a:ea typeface="Calibri" panose="020F0502020204030204" pitchFamily="34" charset="0"/>
                <a:cs typeface="Titr" panose="00000700000000000000" pitchFamily="2" charset="-78"/>
              </a:rPr>
              <a:t> </a:t>
            </a:r>
            <a:endParaRPr lang="en-US" sz="3200" dirty="0" smtClean="0">
              <a:effectLst/>
              <a:latin typeface="Calibri" panose="020F0502020204030204" pitchFamily="34" charset="0"/>
              <a:ea typeface="Calibri" panose="020F0502020204030204" pitchFamily="34" charset="0"/>
              <a:cs typeface="Titr" panose="00000700000000000000" pitchFamily="2" charset="-78"/>
            </a:endParaRPr>
          </a:p>
          <a:p>
            <a:pPr algn="r" rtl="1">
              <a:lnSpc>
                <a:spcPct val="115000"/>
              </a:lnSpc>
              <a:spcAft>
                <a:spcPts val="1000"/>
              </a:spcAft>
            </a:pPr>
            <a:endParaRPr lang="en-US" sz="3200" dirty="0" smtClean="0">
              <a:effectLst/>
              <a:latin typeface="Calibri" panose="020F0502020204030204" pitchFamily="34" charset="0"/>
              <a:ea typeface="Calibri" panose="020F0502020204030204" pitchFamily="34" charset="0"/>
              <a:cs typeface="Titr" panose="00000700000000000000" pitchFamily="2" charset="-78"/>
            </a:endParaRPr>
          </a:p>
          <a:p>
            <a:pPr algn="r" rtl="1">
              <a:lnSpc>
                <a:spcPct val="115000"/>
              </a:lnSpc>
              <a:spcAft>
                <a:spcPts val="1000"/>
              </a:spcAft>
            </a:pPr>
            <a:r>
              <a:rPr lang="ar-SA" sz="3200" dirty="0" smtClean="0">
                <a:effectLst/>
                <a:latin typeface="Calibri" panose="020F0502020204030204" pitchFamily="34" charset="0"/>
                <a:ea typeface="Calibri" panose="020F0502020204030204" pitchFamily="34" charset="0"/>
                <a:cs typeface="B Zar" panose="00000400000000000000" pitchFamily="2" charset="-78"/>
              </a:rPr>
              <a:t>چند نمونه از روایات عقل گریز درباره نماز را با ذکر توضیح آن بیان کنید</a:t>
            </a:r>
            <a:r>
              <a:rPr lang="en-US" sz="3200" dirty="0" smtClean="0">
                <a:effectLst/>
                <a:latin typeface="Calibri" panose="020F0502020204030204" pitchFamily="34" charset="0"/>
                <a:ea typeface="Calibri" panose="020F0502020204030204" pitchFamily="34" charset="0"/>
                <a:cs typeface="B Zar" panose="00000400000000000000" pitchFamily="2" charset="-78"/>
              </a:rPr>
              <a:t>.</a:t>
            </a:r>
          </a:p>
          <a:p>
            <a:pPr algn="r" rtl="1">
              <a:lnSpc>
                <a:spcPct val="115000"/>
              </a:lnSpc>
              <a:spcAft>
                <a:spcPts val="1000"/>
              </a:spcAft>
            </a:pPr>
            <a:r>
              <a:rPr lang="ar-SA" sz="3200" dirty="0" smtClean="0">
                <a:effectLst/>
                <a:latin typeface="Calibri" panose="020F0502020204030204" pitchFamily="34" charset="0"/>
                <a:ea typeface="Calibri" panose="020F0502020204030204" pitchFamily="34" charset="0"/>
                <a:cs typeface="B Zar" panose="00000400000000000000" pitchFamily="2" charset="-78"/>
              </a:rPr>
              <a:t> </a:t>
            </a:r>
            <a:endParaRPr lang="en-US" sz="3200"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r>
              <a:rPr lang="ar-SA" sz="3200" dirty="0" smtClean="0">
                <a:effectLst/>
                <a:latin typeface="Calibri" panose="020F0502020204030204" pitchFamily="34" charset="0"/>
                <a:ea typeface="Calibri" panose="020F0502020204030204" pitchFamily="34" charset="0"/>
                <a:cs typeface="B Zar" panose="00000400000000000000" pitchFamily="2" charset="-78"/>
              </a:rPr>
              <a:t>چند نمونه از احادیث عقل ستیز درباره نماز رابا ذکر توجیهات آن بیان کنید</a:t>
            </a:r>
            <a:endParaRPr lang="en-US" sz="3200"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r>
              <a:rPr lang="ar-SA" sz="3200" dirty="0" smtClean="0">
                <a:effectLst/>
                <a:latin typeface="Calibri" panose="020F0502020204030204" pitchFamily="34" charset="0"/>
                <a:ea typeface="Calibri" panose="020F0502020204030204" pitchFamily="34" charset="0"/>
                <a:cs typeface="B Zar" panose="00000400000000000000" pitchFamily="2" charset="-78"/>
              </a:rPr>
              <a:t> </a:t>
            </a:r>
            <a:endParaRPr lang="en-US" sz="3200"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r>
              <a:rPr lang="ar-SA" sz="3200" dirty="0" smtClean="0">
                <a:effectLst/>
                <a:latin typeface="Calibri" panose="020F0502020204030204" pitchFamily="34" charset="0"/>
                <a:ea typeface="Calibri" panose="020F0502020204030204" pitchFamily="34" charset="0"/>
                <a:cs typeface="B Zar" panose="00000400000000000000" pitchFamily="2" charset="-78"/>
              </a:rPr>
              <a:t>آیا روایتی عقل ستیز با سند معتبردرباره نماز وجود دارد</a:t>
            </a:r>
            <a:r>
              <a:rPr lang="en-US" sz="3200" dirty="0" smtClean="0">
                <a:effectLst/>
                <a:latin typeface="Calibri" panose="020F0502020204030204" pitchFamily="34" charset="0"/>
                <a:ea typeface="Calibri" panose="020F0502020204030204" pitchFamily="34" charset="0"/>
                <a:cs typeface="B Zar" panose="00000400000000000000" pitchFamily="2" charset="-78"/>
              </a:rPr>
              <a:t>.</a:t>
            </a:r>
            <a:r>
              <a:rPr lang="ar-SA" sz="3200" dirty="0" smtClean="0">
                <a:effectLst/>
                <a:latin typeface="Calibri" panose="020F0502020204030204" pitchFamily="34" charset="0"/>
                <a:ea typeface="Calibri" panose="020F0502020204030204" pitchFamily="34" charset="0"/>
                <a:cs typeface="B Zar" panose="00000400000000000000" pitchFamily="2" charset="-78"/>
              </a:rPr>
              <a:t> </a:t>
            </a:r>
            <a:endParaRPr lang="en-US" sz="3200"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endParaRPr lang="en-US" sz="3200"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r>
              <a:rPr lang="ar-SA" sz="3200" dirty="0" smtClean="0">
                <a:effectLst/>
                <a:latin typeface="Calibri" panose="020F0502020204030204" pitchFamily="34" charset="0"/>
                <a:ea typeface="Calibri" panose="020F0502020204030204" pitchFamily="34" charset="0"/>
                <a:cs typeface="B Zar" panose="00000400000000000000" pitchFamily="2" charset="-78"/>
              </a:rPr>
              <a:t>روایات عقل ستیز درباره نماز را از لحاظ سند بررسی کنید</a:t>
            </a:r>
            <a:r>
              <a:rPr lang="en-US" sz="3200" dirty="0" smtClean="0">
                <a:effectLst/>
                <a:latin typeface="Calibri" panose="020F0502020204030204" pitchFamily="34" charset="0"/>
                <a:ea typeface="Calibri" panose="020F0502020204030204" pitchFamily="34" charset="0"/>
                <a:cs typeface="B Zar" panose="00000400000000000000" pitchFamily="2" charset="-78"/>
              </a:rPr>
              <a:t>.</a:t>
            </a:r>
            <a:endParaRPr lang="en-US" sz="3200" dirty="0">
              <a:effectLst/>
              <a:latin typeface="Calibri" panose="020F0502020204030204" pitchFamily="34" charset="0"/>
              <a:ea typeface="Calibri" panose="020F0502020204030204" pitchFamily="34" charset="0"/>
              <a:cs typeface="B Zar" panose="00000400000000000000" pitchFamily="2" charset="-78"/>
            </a:endParaRPr>
          </a:p>
        </p:txBody>
      </p:sp>
    </p:spTree>
    <p:extLst>
      <p:ext uri="{BB962C8B-B14F-4D97-AF65-F5344CB8AC3E}">
        <p14:creationId xmlns:p14="http://schemas.microsoft.com/office/powerpoint/2010/main" xmlns="" val="1864437469"/>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par>
                          <p:cTn id="10" fill="hold">
                            <p:stCondLst>
                              <p:cond delay="500"/>
                            </p:stCondLst>
                            <p:childTnLst>
                              <p:par>
                                <p:cTn id="11" presetID="18" presetClass="entr" presetSubtype="12"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strips(downLeft)">
                                      <p:cBhvr>
                                        <p:cTn id="13" dur="500"/>
                                        <p:tgtEl>
                                          <p:spTgt spid="2">
                                            <p:txEl>
                                              <p:pRg st="2" end="2"/>
                                            </p:txEl>
                                          </p:spTgt>
                                        </p:tgtEl>
                                      </p:cBhvr>
                                    </p:animEffect>
                                  </p:childTnLst>
                                </p:cTn>
                              </p:par>
                            </p:childTnLst>
                          </p:cTn>
                        </p:par>
                        <p:par>
                          <p:cTn id="14" fill="hold">
                            <p:stCondLst>
                              <p:cond delay="1000"/>
                            </p:stCondLst>
                            <p:childTnLst>
                              <p:par>
                                <p:cTn id="15" presetID="18" presetClass="entr" presetSubtype="12" fill="hold" nodeType="after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strips(downLeft)">
                                      <p:cBhvr>
                                        <p:cTn id="17" dur="500"/>
                                        <p:tgtEl>
                                          <p:spTgt spid="2">
                                            <p:txEl>
                                              <p:pRg st="4" end="4"/>
                                            </p:txEl>
                                          </p:spTgt>
                                        </p:tgtEl>
                                      </p:cBhvr>
                                    </p:animEffect>
                                  </p:childTnLst>
                                </p:cTn>
                              </p:par>
                            </p:childTnLst>
                          </p:cTn>
                        </p:par>
                        <p:par>
                          <p:cTn id="18" fill="hold">
                            <p:stCondLst>
                              <p:cond delay="1500"/>
                            </p:stCondLst>
                            <p:childTnLst>
                              <p:par>
                                <p:cTn id="19" presetID="18" presetClass="entr" presetSubtype="12" fill="hold" nodeType="after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strips(downLeft)">
                                      <p:cBhvr>
                                        <p:cTn id="21" dur="500"/>
                                        <p:tgtEl>
                                          <p:spTgt spid="2">
                                            <p:txEl>
                                              <p:pRg st="6" end="6"/>
                                            </p:txEl>
                                          </p:spTgt>
                                        </p:tgtEl>
                                      </p:cBhvr>
                                    </p:animEffect>
                                  </p:childTnLst>
                                </p:cTn>
                              </p:par>
                            </p:childTnLst>
                          </p:cTn>
                        </p:par>
                        <p:par>
                          <p:cTn id="22" fill="hold">
                            <p:stCondLst>
                              <p:cond delay="2000"/>
                            </p:stCondLst>
                            <p:childTnLst>
                              <p:par>
                                <p:cTn id="23" presetID="18" presetClass="entr" presetSubtype="12" fill="hold" nodeType="after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strips(downLeft)">
                                      <p:cBhvr>
                                        <p:cTn id="25"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7462" y="1247090"/>
            <a:ext cx="9222378" cy="3976473"/>
          </a:xfrm>
          <a:prstGeom prst="rect">
            <a:avLst/>
          </a:prstGeom>
        </p:spPr>
        <p:txBody>
          <a:bodyPr wrap="square">
            <a:spAutoFit/>
          </a:bodyPr>
          <a:lstStyle/>
          <a:p>
            <a:pPr algn="r" rtl="1">
              <a:lnSpc>
                <a:spcPct val="115000"/>
              </a:lnSpc>
              <a:spcAft>
                <a:spcPts val="1000"/>
              </a:spcAft>
            </a:pPr>
            <a:r>
              <a:rPr lang="ar-SA" sz="2800" dirty="0" smtClean="0">
                <a:effectLst/>
                <a:latin typeface="Calibri" panose="020F0502020204030204" pitchFamily="34" charset="0"/>
                <a:ea typeface="Calibri" panose="020F0502020204030204" pitchFamily="34" charset="0"/>
                <a:cs typeface="Titr" panose="00000700000000000000" pitchFamily="2" charset="-78"/>
              </a:rPr>
              <a:t>درپایان درس انتظار می رود دانش پژوه بتواند به سوالات زیرپاسخ دهد</a:t>
            </a:r>
            <a:r>
              <a:rPr lang="en-US" sz="2800" dirty="0" smtClean="0">
                <a:effectLst/>
                <a:latin typeface="Calibri" panose="020F0502020204030204" pitchFamily="34" charset="0"/>
                <a:ea typeface="Calibri" panose="020F0502020204030204" pitchFamily="34" charset="0"/>
                <a:cs typeface="Titr" panose="00000700000000000000" pitchFamily="2" charset="-78"/>
              </a:rPr>
              <a:t>:</a:t>
            </a:r>
          </a:p>
          <a:p>
            <a:pPr algn="r" rtl="1">
              <a:lnSpc>
                <a:spcPct val="115000"/>
              </a:lnSpc>
              <a:spcAft>
                <a:spcPts val="1000"/>
              </a:spcAft>
            </a:pPr>
            <a:r>
              <a:rPr lang="ar-SA" sz="2800" dirty="0" smtClean="0">
                <a:effectLst/>
                <a:latin typeface="Calibri" panose="020F0502020204030204" pitchFamily="34" charset="0"/>
                <a:ea typeface="Calibri" panose="020F0502020204030204" pitchFamily="34" charset="0"/>
                <a:cs typeface="B Zar" panose="00000400000000000000" pitchFamily="2" charset="-78"/>
              </a:rPr>
              <a:t> </a:t>
            </a:r>
            <a:endParaRPr lang="en-US" sz="2800"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r>
              <a:rPr lang="ar-SA" sz="2400" b="1" dirty="0" smtClean="0">
                <a:effectLst/>
                <a:latin typeface="Calibri" panose="020F0502020204030204" pitchFamily="34" charset="0"/>
                <a:ea typeface="Calibri" panose="020F0502020204030204" pitchFamily="34" charset="0"/>
                <a:cs typeface="B Zar" panose="00000400000000000000" pitchFamily="2" charset="-78"/>
              </a:rPr>
              <a:t>انواع روایت را از منظر عقل عرفی  شناسایی کند</a:t>
            </a:r>
            <a:r>
              <a:rPr lang="en-US" sz="2400" b="1" dirty="0" smtClean="0">
                <a:effectLst/>
                <a:latin typeface="Calibri" panose="020F0502020204030204" pitchFamily="34" charset="0"/>
                <a:ea typeface="Calibri" panose="020F0502020204030204" pitchFamily="34" charset="0"/>
                <a:cs typeface="B Zar" panose="00000400000000000000" pitchFamily="2" charset="-78"/>
              </a:rPr>
              <a:t>.</a:t>
            </a:r>
          </a:p>
          <a:p>
            <a:pPr algn="r" rtl="1">
              <a:lnSpc>
                <a:spcPct val="115000"/>
              </a:lnSpc>
              <a:spcAft>
                <a:spcPts val="1000"/>
              </a:spcAft>
            </a:pPr>
            <a:r>
              <a:rPr lang="ar-SA" sz="2400" b="1" dirty="0" smtClean="0">
                <a:effectLst/>
                <a:latin typeface="Calibri" panose="020F0502020204030204" pitchFamily="34" charset="0"/>
                <a:ea typeface="Calibri" panose="020F0502020204030204" pitchFamily="34" charset="0"/>
                <a:cs typeface="B Zar" panose="00000400000000000000" pitchFamily="2" charset="-78"/>
              </a:rPr>
              <a:t> </a:t>
            </a:r>
            <a:endParaRPr lang="en-US" sz="2400" b="1"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r>
              <a:rPr lang="ar-SA" sz="2400" b="1" dirty="0" smtClean="0">
                <a:effectLst/>
                <a:latin typeface="Calibri" panose="020F0502020204030204" pitchFamily="34" charset="0"/>
                <a:ea typeface="Calibri" panose="020F0502020204030204" pitchFamily="34" charset="0"/>
                <a:cs typeface="B Zar" panose="00000400000000000000" pitchFamily="2" charset="-78"/>
              </a:rPr>
              <a:t>راه پذیرش روایات عقل گریز وعقل ستیز چیست ؟</a:t>
            </a:r>
            <a:endParaRPr lang="en-US" sz="2400" b="1"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endParaRPr lang="en-US" sz="2400" b="1"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r>
              <a:rPr lang="ar-SA" sz="2400" b="1" dirty="0" smtClean="0">
                <a:effectLst/>
                <a:latin typeface="Calibri" panose="020F0502020204030204" pitchFamily="34" charset="0"/>
                <a:ea typeface="Calibri" panose="020F0502020204030204" pitchFamily="34" charset="0"/>
                <a:cs typeface="B Zar" panose="00000400000000000000" pitchFamily="2" charset="-78"/>
              </a:rPr>
              <a:t>درباره نماز چه احادیثی را نقل کنیم ؟</a:t>
            </a:r>
            <a:endParaRPr lang="en-US" sz="2400" b="1" dirty="0">
              <a:effectLst/>
              <a:latin typeface="Calibri" panose="020F0502020204030204" pitchFamily="34" charset="0"/>
              <a:ea typeface="Calibri" panose="020F0502020204030204" pitchFamily="34" charset="0"/>
              <a:cs typeface="B Zar" panose="00000400000000000000" pitchFamily="2" charset="-78"/>
            </a:endParaRPr>
          </a:p>
        </p:txBody>
      </p:sp>
    </p:spTree>
    <p:extLst>
      <p:ext uri="{BB962C8B-B14F-4D97-AF65-F5344CB8AC3E}">
        <p14:creationId xmlns:p14="http://schemas.microsoft.com/office/powerpoint/2010/main" xmlns="" val="206651448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par>
                          <p:cTn id="10" fill="hold">
                            <p:stCondLst>
                              <p:cond delay="500"/>
                            </p:stCondLst>
                            <p:childTnLst>
                              <p:par>
                                <p:cTn id="11" presetID="16" presetClass="entr" presetSubtype="21"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childTnLst>
                          </p:cTn>
                        </p:par>
                        <p:par>
                          <p:cTn id="14" fill="hold">
                            <p:stCondLst>
                              <p:cond delay="1000"/>
                            </p:stCondLst>
                            <p:childTnLst>
                              <p:par>
                                <p:cTn id="15" presetID="16" presetClass="entr" presetSubtype="21" fill="hold" nodeType="after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par>
                          <p:cTn id="18" fill="hold">
                            <p:stCondLst>
                              <p:cond delay="1500"/>
                            </p:stCondLst>
                            <p:childTnLst>
                              <p:par>
                                <p:cTn id="19" presetID="16" presetClass="entr" presetSubtype="21" fill="hold" nodeType="after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barn(inVertical)">
                                      <p:cBhvr>
                                        <p:cTn id="2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5475" y="1683171"/>
            <a:ext cx="9222377" cy="2870529"/>
          </a:xfrm>
          <a:prstGeom prst="rect">
            <a:avLst/>
          </a:prstGeom>
        </p:spPr>
        <p:txBody>
          <a:bodyPr wrap="square">
            <a:spAutoFit/>
          </a:bodyPr>
          <a:lstStyle/>
          <a:p>
            <a:pPr algn="ctr" rtl="1">
              <a:lnSpc>
                <a:spcPct val="115000"/>
              </a:lnSpc>
              <a:spcAft>
                <a:spcPts val="1000"/>
              </a:spcAft>
            </a:pPr>
            <a:r>
              <a:rPr lang="fa-IR" sz="2800" dirty="0" smtClean="0">
                <a:effectLst/>
                <a:latin typeface="Calibri" panose="020F0502020204030204" pitchFamily="34" charset="0"/>
                <a:ea typeface="Calibri" panose="020F0502020204030204" pitchFamily="34" charset="0"/>
                <a:cs typeface="B Zar" panose="00000400000000000000" pitchFamily="2" charset="-78"/>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ctr"/>
            <a:r>
              <a:rPr lang="ar-SA" sz="2800" dirty="0" smtClean="0">
                <a:effectLst/>
                <a:latin typeface="Calibri" panose="020F0502020204030204" pitchFamily="34" charset="0"/>
                <a:ea typeface="Calibri" panose="020F0502020204030204" pitchFamily="34" charset="0"/>
                <a:cs typeface="B Zar" panose="00000400000000000000" pitchFamily="2" charset="-78"/>
              </a:rPr>
              <a:t>یکی از مباحث مهم درباب روایات نماز شناخت احادیث از منظرعقل عرفی در جامعه می باشد منظوراز عقل عرفی همان دریافت همگانی می باشد به بیان دیگر بسیاری از مواقع بیان روایت بدون شرح وتوضیح آن سکوت مخاطب مارابه دنبال دارد گاهی از اوقات با توضیح مختصری مخاطب ما مضمون روایت را می پذیرد و گاهی از اوقات نه تنها نیازمند توضیح که نیازمند توجیه نیز می باشد </a:t>
            </a:r>
            <a:endParaRPr lang="en-US" sz="2800" dirty="0"/>
          </a:p>
        </p:txBody>
      </p:sp>
    </p:spTree>
    <p:extLst>
      <p:ext uri="{BB962C8B-B14F-4D97-AF65-F5344CB8AC3E}">
        <p14:creationId xmlns:p14="http://schemas.microsoft.com/office/powerpoint/2010/main" xmlns="" val="70339093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2857" y="1443033"/>
            <a:ext cx="7641772" cy="3834896"/>
          </a:xfrm>
          <a:prstGeom prst="rect">
            <a:avLst/>
          </a:prstGeom>
        </p:spPr>
        <p:txBody>
          <a:bodyPr wrap="square">
            <a:spAutoFit/>
          </a:bodyPr>
          <a:lstStyle/>
          <a:p>
            <a:pPr algn="r" rtl="1">
              <a:lnSpc>
                <a:spcPct val="115000"/>
              </a:lnSpc>
              <a:spcAft>
                <a:spcPts val="1000"/>
              </a:spcAft>
            </a:pPr>
            <a:r>
              <a:rPr lang="ar-SA" sz="2400" dirty="0" smtClean="0">
                <a:effectLst/>
                <a:latin typeface="Calibri" panose="020F0502020204030204" pitchFamily="34" charset="0"/>
                <a:ea typeface="Calibri" panose="020F0502020204030204" pitchFamily="34" charset="0"/>
                <a:cs typeface="Titr" panose="00000700000000000000" pitchFamily="2" charset="-78"/>
              </a:rPr>
              <a:t>لذا با یک استقرا در می یابیم احادیث به سه دسته تقسیم می گردد</a:t>
            </a:r>
            <a:r>
              <a:rPr lang="en-US" sz="2400" dirty="0" smtClean="0">
                <a:effectLst/>
                <a:latin typeface="Calibri" panose="020F0502020204030204" pitchFamily="34" charset="0"/>
                <a:ea typeface="Calibri" panose="020F0502020204030204" pitchFamily="34" charset="0"/>
                <a:cs typeface="Titr" panose="00000700000000000000" pitchFamily="2" charset="-78"/>
              </a:rPr>
              <a:t>:</a:t>
            </a:r>
          </a:p>
          <a:p>
            <a:pPr algn="r" rtl="1">
              <a:lnSpc>
                <a:spcPct val="115000"/>
              </a:lnSpc>
              <a:spcAft>
                <a:spcPts val="1000"/>
              </a:spcAft>
            </a:pPr>
            <a:endParaRPr lang="en-US" sz="2400"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r>
              <a:rPr lang="ar-SA" sz="2400" b="1" dirty="0" smtClean="0">
                <a:effectLst/>
                <a:latin typeface="Calibri" panose="020F0502020204030204" pitchFamily="34" charset="0"/>
                <a:ea typeface="Calibri" panose="020F0502020204030204" pitchFamily="34" charset="0"/>
                <a:cs typeface="B Zar" panose="00000400000000000000" pitchFamily="2" charset="-78"/>
              </a:rPr>
              <a:t>الف)عقل پذیر</a:t>
            </a:r>
            <a:endParaRPr lang="en-US" sz="2400" b="1"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endParaRPr lang="en-US" sz="2400" b="1"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r>
              <a:rPr lang="ar-SA" sz="2400" b="1" dirty="0" smtClean="0">
                <a:effectLst/>
                <a:latin typeface="Calibri" panose="020F0502020204030204" pitchFamily="34" charset="0"/>
                <a:ea typeface="Calibri" panose="020F0502020204030204" pitchFamily="34" charset="0"/>
                <a:cs typeface="B Zar" panose="00000400000000000000" pitchFamily="2" charset="-78"/>
              </a:rPr>
              <a:t>ب)عقل گریز</a:t>
            </a:r>
            <a:endParaRPr lang="en-US" sz="2400" b="1"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endParaRPr lang="en-US" sz="2400" b="1"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r>
              <a:rPr lang="ar-SA" sz="2400" b="1" dirty="0" smtClean="0">
                <a:effectLst/>
                <a:latin typeface="Calibri" panose="020F0502020204030204" pitchFamily="34" charset="0"/>
                <a:ea typeface="Calibri" panose="020F0502020204030204" pitchFamily="34" charset="0"/>
                <a:cs typeface="B Zar" panose="00000400000000000000" pitchFamily="2" charset="-78"/>
              </a:rPr>
              <a:t>ج)عقل ستیز</a:t>
            </a:r>
            <a:endParaRPr lang="en-US" sz="2400" b="1" dirty="0">
              <a:effectLst/>
              <a:latin typeface="Calibri" panose="020F0502020204030204" pitchFamily="34" charset="0"/>
              <a:ea typeface="Calibri" panose="020F0502020204030204" pitchFamily="34" charset="0"/>
              <a:cs typeface="B Zar" panose="00000400000000000000" pitchFamily="2" charset="-78"/>
            </a:endParaRPr>
          </a:p>
        </p:txBody>
      </p:sp>
    </p:spTree>
    <p:extLst>
      <p:ext uri="{BB962C8B-B14F-4D97-AF65-F5344CB8AC3E}">
        <p14:creationId xmlns:p14="http://schemas.microsoft.com/office/powerpoint/2010/main" xmlns="" val="126059892"/>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childTnLst>
                          </p:cTn>
                        </p:par>
                        <p:par>
                          <p:cTn id="14" fill="hold">
                            <p:stCondLst>
                              <p:cond delay="1500"/>
                            </p:stCondLst>
                            <p:childTnLst>
                              <p:par>
                                <p:cTn id="15" presetID="10" presetClass="entr" presetSubtype="0" fill="hold" nodeType="after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9348" y="1912234"/>
            <a:ext cx="8608423" cy="3180358"/>
          </a:xfrm>
          <a:prstGeom prst="rect">
            <a:avLst/>
          </a:prstGeom>
        </p:spPr>
        <p:txBody>
          <a:bodyPr wrap="square">
            <a:spAutoFit/>
          </a:bodyPr>
          <a:lstStyle/>
          <a:p>
            <a:pPr algn="r" rtl="1">
              <a:lnSpc>
                <a:spcPct val="115000"/>
              </a:lnSpc>
              <a:spcAft>
                <a:spcPts val="1000"/>
              </a:spcAft>
            </a:pPr>
            <a:r>
              <a:rPr lang="ar-SA" sz="3200" dirty="0" smtClean="0">
                <a:effectLst/>
                <a:latin typeface="Calibri" panose="020F0502020204030204" pitchFamily="34" charset="0"/>
                <a:ea typeface="Calibri" panose="020F0502020204030204" pitchFamily="34" charset="0"/>
                <a:cs typeface="Titr" panose="00000700000000000000" pitchFamily="2" charset="-78"/>
              </a:rPr>
              <a:t>الف)روایات عقل پذیر :</a:t>
            </a:r>
            <a:endParaRPr lang="en-US" sz="3200" dirty="0" smtClean="0">
              <a:effectLst/>
              <a:latin typeface="Calibri" panose="020F0502020204030204" pitchFamily="34" charset="0"/>
              <a:ea typeface="Calibri" panose="020F0502020204030204" pitchFamily="34" charset="0"/>
              <a:cs typeface="Titr" panose="00000700000000000000" pitchFamily="2" charset="-78"/>
            </a:endParaRPr>
          </a:p>
          <a:p>
            <a:pPr algn="r" rtl="1">
              <a:lnSpc>
                <a:spcPct val="115000"/>
              </a:lnSpc>
              <a:spcAft>
                <a:spcPts val="1000"/>
              </a:spcAft>
            </a:pPr>
            <a:endParaRPr lang="en-US" sz="3200"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r>
              <a:rPr lang="ar-SA" sz="3200" dirty="0" smtClean="0">
                <a:effectLst/>
                <a:latin typeface="Calibri" panose="020F0502020204030204" pitchFamily="34" charset="0"/>
                <a:ea typeface="Calibri" panose="020F0502020204030204" pitchFamily="34" charset="0"/>
                <a:cs typeface="B Zar" panose="00000400000000000000" pitchFamily="2" charset="-78"/>
              </a:rPr>
              <a:t>آن دسته از روایات که موافقت کامل با عقل عرف مسلمانان دارد را گویند همانند  کلام رسول خدا :الصلاه نورالمومن  یا فرمایش امام رضا :الصلاه قربان کل تقی  و</a:t>
            </a:r>
            <a:r>
              <a:rPr lang="en-US" sz="3200" dirty="0" smtClean="0">
                <a:effectLst/>
                <a:latin typeface="Calibri" panose="020F0502020204030204" pitchFamily="34" charset="0"/>
                <a:ea typeface="Calibri" panose="020F0502020204030204" pitchFamily="34" charset="0"/>
                <a:cs typeface="B Zar" panose="00000400000000000000" pitchFamily="2" charset="-78"/>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73428157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par>
                          <p:cTn id="8" fill="hold">
                            <p:stCondLst>
                              <p:cond delay="2000"/>
                            </p:stCondLst>
                            <p:childTnLst>
                              <p:par>
                                <p:cTn id="9" presetID="16" presetClass="entr" presetSubtype="37"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barn(outVertical)">
                                      <p:cBhvr>
                                        <p:cTn id="11"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9451" y="790062"/>
            <a:ext cx="9575074" cy="5118324"/>
          </a:xfrm>
          <a:prstGeom prst="rect">
            <a:avLst/>
          </a:prstGeom>
        </p:spPr>
        <p:txBody>
          <a:bodyPr wrap="square">
            <a:spAutoFit/>
          </a:bodyPr>
          <a:lstStyle/>
          <a:p>
            <a:pPr algn="ctr" rtl="1">
              <a:lnSpc>
                <a:spcPct val="115000"/>
              </a:lnSpc>
              <a:spcAft>
                <a:spcPts val="1000"/>
              </a:spcAft>
            </a:pPr>
            <a:r>
              <a:rPr lang="ar-SA" sz="2400" dirty="0" smtClean="0">
                <a:effectLst/>
                <a:latin typeface="Calibri" panose="020F0502020204030204" pitchFamily="34" charset="0"/>
                <a:ea typeface="Calibri" panose="020F0502020204030204" pitchFamily="34" charset="0"/>
                <a:cs typeface="Titr" panose="00000700000000000000" pitchFamily="2" charset="-78"/>
              </a:rPr>
              <a:t>ب)روایات عقل گریز :</a:t>
            </a:r>
            <a:endParaRPr lang="en-US" sz="2400" dirty="0" smtClean="0">
              <a:effectLst/>
              <a:latin typeface="Calibri" panose="020F0502020204030204" pitchFamily="34" charset="0"/>
              <a:ea typeface="Calibri" panose="020F0502020204030204" pitchFamily="34" charset="0"/>
              <a:cs typeface="Titr" panose="00000700000000000000" pitchFamily="2" charset="-78"/>
            </a:endParaRPr>
          </a:p>
          <a:p>
            <a:pPr algn="ctr" rtl="1">
              <a:lnSpc>
                <a:spcPct val="115000"/>
              </a:lnSpc>
              <a:spcAft>
                <a:spcPts val="1000"/>
              </a:spcAft>
            </a:pPr>
            <a:r>
              <a:rPr lang="ar-SA" sz="2400" dirty="0" smtClean="0">
                <a:effectLst/>
                <a:latin typeface="Calibri" panose="020F0502020204030204" pitchFamily="34" charset="0"/>
                <a:ea typeface="Calibri" panose="020F0502020204030204" pitchFamily="34" charset="0"/>
                <a:cs typeface="B Zar" panose="00000400000000000000" pitchFamily="2" charset="-78"/>
              </a:rPr>
              <a:t>آن دسته از روایات که برای پذیرش آن توسط عقل عرفی نیاز به کمی توضیح است به عنوان نمونه کلام امام صادق : ان اول ما يحاسب‏ عليه العبد الصلوة فاذا قبلت قبل سائر عمله و اذا ردت رد عليه ساير عمله</a:t>
            </a:r>
            <a:r>
              <a:rPr lang="en-US" sz="2400" dirty="0" smtClean="0">
                <a:effectLst/>
                <a:latin typeface="Calibri" panose="020F0502020204030204" pitchFamily="34" charset="0"/>
                <a:ea typeface="Calibri" panose="020F0502020204030204" pitchFamily="34" charset="0"/>
                <a:cs typeface="B Zar" panose="00000400000000000000" pitchFamily="2" charset="-78"/>
              </a:rPr>
              <a:t>. </a:t>
            </a:r>
            <a:endParaRPr lang="en-US" sz="1050" dirty="0">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endParaRPr lang="en-US" sz="1050" dirty="0" smtClean="0">
              <a:effectLst/>
              <a:latin typeface="Calibri" panose="020F0502020204030204" pitchFamily="34" charset="0"/>
              <a:ea typeface="Calibri" panose="020F0502020204030204" pitchFamily="34" charset="0"/>
              <a:cs typeface="B Zar" panose="00000400000000000000" pitchFamily="2" charset="-78"/>
            </a:endParaRPr>
          </a:p>
          <a:p>
            <a:pPr algn="r" rtl="1">
              <a:lnSpc>
                <a:spcPct val="115000"/>
              </a:lnSpc>
              <a:spcAft>
                <a:spcPts val="1000"/>
              </a:spcAft>
            </a:pPr>
            <a:endParaRPr lang="en-US" sz="105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000" dirty="0" smtClean="0">
                <a:effectLst/>
                <a:latin typeface="Calibri" panose="020F0502020204030204" pitchFamily="34" charset="0"/>
                <a:ea typeface="Calibri" panose="020F0502020204030204" pitchFamily="34" charset="0"/>
                <a:cs typeface="Titr" panose="00000700000000000000" pitchFamily="2" charset="-78"/>
              </a:rPr>
              <a:t>که از نظر عقل با آیات زیردر تناقض است</a:t>
            </a:r>
            <a:r>
              <a:rPr lang="en-US" sz="2000" dirty="0" smtClean="0">
                <a:effectLst/>
                <a:latin typeface="Calibri" panose="020F0502020204030204" pitchFamily="34" charset="0"/>
                <a:ea typeface="Calibri" panose="020F0502020204030204" pitchFamily="34" charset="0"/>
                <a:cs typeface="Titr" panose="00000700000000000000" pitchFamily="2" charset="-78"/>
              </a:rPr>
              <a:t> :</a:t>
            </a:r>
          </a:p>
          <a:p>
            <a:pPr algn="r" rtl="1">
              <a:lnSpc>
                <a:spcPct val="115000"/>
              </a:lnSpc>
              <a:spcAft>
                <a:spcPts val="1000"/>
              </a:spcAft>
            </a:pPr>
            <a:endParaRPr lang="en-US" sz="1100" dirty="0" smtClean="0">
              <a:effectLst/>
              <a:latin typeface="Calibri" panose="020F0502020204030204" pitchFamily="34" charset="0"/>
              <a:ea typeface="Calibri" panose="020F0502020204030204" pitchFamily="34" charset="0"/>
              <a:cs typeface="Titr" panose="00000700000000000000" pitchFamily="2" charset="-78"/>
            </a:endParaRPr>
          </a:p>
          <a:p>
            <a:pPr algn="r" rtl="1">
              <a:lnSpc>
                <a:spcPct val="115000"/>
              </a:lnSpc>
              <a:spcAft>
                <a:spcPts val="1000"/>
              </a:spcAft>
            </a:pPr>
            <a:r>
              <a:rPr lang="ar-SA" sz="2000" dirty="0" smtClean="0">
                <a:effectLst/>
                <a:latin typeface="Calibri" panose="020F0502020204030204" pitchFamily="34" charset="0"/>
                <a:ea typeface="Calibri" panose="020F0502020204030204" pitchFamily="34" charset="0"/>
                <a:cs typeface="B Zar" panose="00000400000000000000" pitchFamily="2" charset="-78"/>
              </a:rPr>
              <a:t>النساء : 40   إِنَّ اللَّهَ لا يَظْلِمُ مِثْقالَ ذَرَّةٍ وَ إِنْ تَكُ حَسَنَةً يُضاعِفْها وَ يُؤْتِ مِنْ لَدُنْهُ أَجْراً عَظيماً</a:t>
            </a:r>
            <a:r>
              <a:rPr lang="en-US" sz="2000" dirty="0" smtClean="0">
                <a:effectLst/>
                <a:latin typeface="Calibri" panose="020F0502020204030204" pitchFamily="34" charset="0"/>
                <a:ea typeface="Calibri" panose="020F0502020204030204" pitchFamily="34" charset="0"/>
                <a:cs typeface="B Zar" panose="00000400000000000000" pitchFamily="2" charset="-78"/>
              </a:rPr>
              <a:t>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1000"/>
              </a:spcAft>
            </a:pPr>
            <a:r>
              <a:rPr lang="ar-SA" sz="2000" dirty="0" smtClean="0">
                <a:effectLst/>
                <a:latin typeface="Calibri" panose="020F0502020204030204" pitchFamily="34" charset="0"/>
                <a:ea typeface="Calibri" panose="020F0502020204030204" pitchFamily="34" charset="0"/>
                <a:cs typeface="B Zar" panose="00000400000000000000" pitchFamily="2" charset="-78"/>
              </a:rPr>
              <a:t>الأنبياء : 47   وَ نَضَعُ الْمَوازينَ الْقِسْطَ لِيَوْمِ الْقِيامَةِ فَلا تُظْلَمُ نَفْسٌ شَيْئاً وَ إِنْ كانَ مِثْقالَ حَبَّةٍ مِنْ خَرْدَلٍ أَتَيْنا بِها وَ كَفى‏ بِنا حاسِبينَ</a:t>
            </a:r>
            <a:r>
              <a:rPr lang="en-US" sz="2000" dirty="0" smtClean="0">
                <a:effectLst/>
                <a:latin typeface="Calibri" panose="020F0502020204030204" pitchFamily="34" charset="0"/>
                <a:ea typeface="Calibri" panose="020F0502020204030204" pitchFamily="34" charset="0"/>
                <a:cs typeface="B Zar" panose="00000400000000000000" pitchFamily="2" charset="-78"/>
              </a:rPr>
              <a:t>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000" dirty="0" smtClean="0">
                <a:effectLst/>
                <a:latin typeface="Calibri" panose="020F0502020204030204" pitchFamily="34" charset="0"/>
                <a:ea typeface="Calibri" panose="020F0502020204030204" pitchFamily="34" charset="0"/>
                <a:cs typeface="B Zar" panose="00000400000000000000" pitchFamily="2" charset="-78"/>
              </a:rPr>
              <a:t>الزلزلة : 7   فَمَنْ يَعْمَلْ مِثْقالَ ذَرَّةٍ خَيْراً يَرَهُ</a:t>
            </a:r>
            <a:r>
              <a:rPr lang="en-US" sz="2000" dirty="0" smtClean="0">
                <a:effectLst/>
                <a:latin typeface="Calibri" panose="020F0502020204030204" pitchFamily="34" charset="0"/>
                <a:ea typeface="Calibri" panose="020F0502020204030204" pitchFamily="34" charset="0"/>
                <a:cs typeface="B Zar" panose="00000400000000000000" pitchFamily="2" charset="-78"/>
              </a:rPr>
              <a:t>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ctr"/>
            <a:r>
              <a:rPr lang="ar-SA" sz="2000" dirty="0" smtClean="0">
                <a:effectLst/>
                <a:latin typeface="Calibri" panose="020F0502020204030204" pitchFamily="34" charset="0"/>
                <a:ea typeface="Calibri" panose="020F0502020204030204" pitchFamily="34" charset="0"/>
                <a:cs typeface="B Zar" panose="00000400000000000000" pitchFamily="2" charset="-78"/>
              </a:rPr>
              <a:t>لقمان : 16   يا بُنَيَّ إِنَّها إِنْ تَكُ مِثْقالَ حَبَّةٍ مِنْ خَرْدَلٍ فَتَكُنْ في‏ صَخْرَةٍ أَوْ فِي السَّماواتِ أَوْ فِي الْأَرْضِ يَأْتِ بِهَا اللَّهُ إِنَّ اللَّهَ لَطيفٌ خَبيرٌ</a:t>
            </a:r>
            <a:r>
              <a:rPr lang="en-US" sz="2000" dirty="0" smtClean="0">
                <a:effectLst/>
                <a:latin typeface="Calibri" panose="020F0502020204030204" pitchFamily="34" charset="0"/>
                <a:ea typeface="Calibri" panose="020F0502020204030204" pitchFamily="34" charset="0"/>
                <a:cs typeface="B Zar" panose="00000400000000000000" pitchFamily="2" charset="-78"/>
              </a:rPr>
              <a:t> </a:t>
            </a:r>
            <a:endParaRPr lang="en-US" sz="2000" dirty="0"/>
          </a:p>
        </p:txBody>
      </p:sp>
    </p:spTree>
    <p:extLst>
      <p:ext uri="{BB962C8B-B14F-4D97-AF65-F5344CB8AC3E}">
        <p14:creationId xmlns:p14="http://schemas.microsoft.com/office/powerpoint/2010/main" xmlns="" val="408943934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up)">
                                      <p:cBhvr>
                                        <p:cTn id="11" dur="500"/>
                                        <p:tgtEl>
                                          <p:spTgt spid="2">
                                            <p:txEl>
                                              <p:pRg st="1" end="1"/>
                                            </p:txEl>
                                          </p:spTgt>
                                        </p:tgtEl>
                                      </p:cBhvr>
                                    </p:animEffect>
                                  </p:childTnLst>
                                </p:cTn>
                              </p:par>
                            </p:childTnLst>
                          </p:cTn>
                        </p:par>
                        <p:par>
                          <p:cTn id="12" fill="hold">
                            <p:stCondLst>
                              <p:cond delay="2500"/>
                            </p:stCondLst>
                            <p:childTnLst>
                              <p:par>
                                <p:cTn id="13" presetID="22" presetClass="entr" presetSubtype="2" fill="hold" nodeType="after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wipe(right)">
                                      <p:cBhvr>
                                        <p:cTn id="15" dur="500"/>
                                        <p:tgtEl>
                                          <p:spTgt spid="2">
                                            <p:txEl>
                                              <p:pRg st="4" end="4"/>
                                            </p:txEl>
                                          </p:spTgt>
                                        </p:tgtEl>
                                      </p:cBhvr>
                                    </p:animEffect>
                                  </p:childTnLst>
                                </p:cTn>
                              </p:par>
                            </p:childTnLst>
                          </p:cTn>
                        </p:par>
                        <p:par>
                          <p:cTn id="16" fill="hold">
                            <p:stCondLst>
                              <p:cond delay="3000"/>
                            </p:stCondLst>
                            <p:childTnLst>
                              <p:par>
                                <p:cTn id="17" presetID="22" presetClass="entr" presetSubtype="4" fill="hold" nodeType="after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wipe(down)">
                                      <p:cBhvr>
                                        <p:cTn id="19" dur="500"/>
                                        <p:tgtEl>
                                          <p:spTgt spid="2">
                                            <p:txEl>
                                              <p:pRg st="6" end="6"/>
                                            </p:txEl>
                                          </p:spTgt>
                                        </p:tgtEl>
                                      </p:cBhvr>
                                    </p:animEffect>
                                  </p:childTnLst>
                                </p:cTn>
                              </p:par>
                            </p:childTnLst>
                          </p:cTn>
                        </p:par>
                        <p:par>
                          <p:cTn id="20" fill="hold">
                            <p:stCondLst>
                              <p:cond delay="3500"/>
                            </p:stCondLst>
                            <p:childTnLst>
                              <p:par>
                                <p:cTn id="21" presetID="22" presetClass="entr" presetSubtype="4" fill="hold" nodeType="after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Effect transition="in" filter="wipe(down)">
                                      <p:cBhvr>
                                        <p:cTn id="23" dur="500"/>
                                        <p:tgtEl>
                                          <p:spTgt spid="2">
                                            <p:txEl>
                                              <p:pRg st="7" end="7"/>
                                            </p:txEl>
                                          </p:spTgt>
                                        </p:tgtEl>
                                      </p:cBhvr>
                                    </p:animEffect>
                                  </p:childTnLst>
                                </p:cTn>
                              </p:par>
                            </p:childTnLst>
                          </p:cTn>
                        </p:par>
                        <p:par>
                          <p:cTn id="24" fill="hold">
                            <p:stCondLst>
                              <p:cond delay="4000"/>
                            </p:stCondLst>
                            <p:childTnLst>
                              <p:par>
                                <p:cTn id="25" presetID="22" presetClass="entr" presetSubtype="4" fill="hold" nodeType="after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wipe(down)">
                                      <p:cBhvr>
                                        <p:cTn id="27" dur="500"/>
                                        <p:tgtEl>
                                          <p:spTgt spid="2">
                                            <p:txEl>
                                              <p:pRg st="8" end="8"/>
                                            </p:txEl>
                                          </p:spTgt>
                                        </p:tgtEl>
                                      </p:cBhvr>
                                    </p:animEffect>
                                  </p:childTnLst>
                                </p:cTn>
                              </p:par>
                            </p:childTnLst>
                          </p:cTn>
                        </p:par>
                        <p:par>
                          <p:cTn id="28" fill="hold">
                            <p:stCondLst>
                              <p:cond delay="4500"/>
                            </p:stCondLst>
                            <p:childTnLst>
                              <p:par>
                                <p:cTn id="29" presetID="22" presetClass="entr" presetSubtype="4" fill="hold" nodeType="after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Effect transition="in" filter="wipe(down)">
                                      <p:cBhvr>
                                        <p:cTn id="31"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2233136"/>
            <a:ext cx="8425543" cy="2246769"/>
          </a:xfrm>
          <a:prstGeom prst="rect">
            <a:avLst/>
          </a:prstGeom>
        </p:spPr>
        <p:txBody>
          <a:bodyPr wrap="square">
            <a:spAutoFit/>
          </a:bodyPr>
          <a:lstStyle/>
          <a:p>
            <a:pPr algn="ctr"/>
            <a:r>
              <a:rPr lang="ar-SA" sz="2800" dirty="0" smtClean="0">
                <a:effectLst/>
                <a:latin typeface="Calibri" panose="020F0502020204030204" pitchFamily="34" charset="0"/>
                <a:ea typeface="Calibri" panose="020F0502020204030204" pitchFamily="34" charset="0"/>
                <a:cs typeface="B Zar" panose="00000400000000000000" pitchFamily="2" charset="-78"/>
              </a:rPr>
              <a:t>درنگاه اولیه این روایت با آیات  قرآن تضاد دارد زیرا دراین آیا ت خداوند می فرماید :ما ذره ای به کسی ظلم نمی کنیم واگرکارذره ای کسی کارخیر کرده باشد پاداش می دهیم درحالیکه روایت امام صادق  پذیرش بقیه اعمال را درپرتو پذیرش نماز می داند بنابراین  برای پذیرش این روایت باید توضیح داد که پاداش خداوند با قبولی وپذیرش عمل تفاوت دارد</a:t>
            </a:r>
            <a:endParaRPr lang="en-US" sz="2800" dirty="0"/>
          </a:p>
        </p:txBody>
      </p:sp>
    </p:spTree>
    <p:extLst>
      <p:ext uri="{BB962C8B-B14F-4D97-AF65-F5344CB8AC3E}">
        <p14:creationId xmlns:p14="http://schemas.microsoft.com/office/powerpoint/2010/main" xmlns="" val="2113065646"/>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3325" y="2382020"/>
            <a:ext cx="10959737" cy="2246769"/>
          </a:xfrm>
          <a:prstGeom prst="rect">
            <a:avLst/>
          </a:prstGeom>
        </p:spPr>
        <p:txBody>
          <a:bodyPr wrap="square">
            <a:spAutoFit/>
          </a:bodyPr>
          <a:lstStyle/>
          <a:p>
            <a:pPr algn="ctr"/>
            <a:r>
              <a:rPr lang="ar-SA" sz="2800" dirty="0" smtClean="0">
                <a:effectLst/>
                <a:latin typeface="Calibri" panose="020F0502020204030204" pitchFamily="34" charset="0"/>
                <a:ea typeface="Calibri" panose="020F0502020204030204" pitchFamily="34" charset="0"/>
                <a:cs typeface="B Zar" panose="00000400000000000000" pitchFamily="2" charset="-78"/>
              </a:rPr>
              <a:t>خداوند درقرآن شرط پذیرش عمل را تقوی معرفی نموده است وفرموده است انما یتقبل الله من المتقین  فقط وفقط خداوند از متقین عمل را می پذیرد وتقوی عبارت است از پرهیز از مخالفت با دستورات الزامی خداوند یعنی انجام واجبات وترک محرمات ونماز یکی از این واجبات است  پس کسی که نماز اوپذیرفته نشود مشخص می شود آن راطبق دستور خداوندانجام نداده است  پس طبیعی است که اهل تقوی نبوده است والان خداوند عمل اورا نمی پذیرد وجایگاه متقین درنزد خداوند است</a:t>
            </a:r>
            <a:endParaRPr lang="en-US" sz="2800" dirty="0"/>
          </a:p>
        </p:txBody>
      </p:sp>
    </p:spTree>
    <p:extLst>
      <p:ext uri="{BB962C8B-B14F-4D97-AF65-F5344CB8AC3E}">
        <p14:creationId xmlns:p14="http://schemas.microsoft.com/office/powerpoint/2010/main" xmlns="" val="264332817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6207" y="2233749"/>
            <a:ext cx="10567850" cy="2677656"/>
          </a:xfrm>
          <a:prstGeom prst="rect">
            <a:avLst/>
          </a:prstGeom>
        </p:spPr>
        <p:txBody>
          <a:bodyPr wrap="square">
            <a:spAutoFit/>
          </a:bodyPr>
          <a:lstStyle/>
          <a:p>
            <a:pPr algn="ctr"/>
            <a:r>
              <a:rPr lang="ar-SA" sz="2800" dirty="0" smtClean="0">
                <a:effectLst/>
                <a:latin typeface="Calibri" panose="020F0502020204030204" pitchFamily="34" charset="0"/>
                <a:ea typeface="Calibri" panose="020F0502020204030204" pitchFamily="34" charset="0"/>
                <a:cs typeface="B Zar" panose="00000400000000000000" pitchFamily="2" charset="-78"/>
              </a:rPr>
              <a:t>قرآن می فرماید : إِنَّ الْمُتَّقينَ في‏ جَنَّاتٍ وَ نَهَرٍ  في‏ مَقْعَدِ صِدْقٍ عِنْدَ مَليكٍ مُقْتَدِرٍ</a:t>
            </a:r>
            <a:endParaRPr lang="en-US" sz="2800" dirty="0" smtClean="0">
              <a:effectLst/>
              <a:latin typeface="Calibri" panose="020F0502020204030204" pitchFamily="34" charset="0"/>
              <a:ea typeface="Calibri" panose="020F0502020204030204" pitchFamily="34" charset="0"/>
              <a:cs typeface="B Zar" panose="00000400000000000000" pitchFamily="2" charset="-78"/>
            </a:endParaRPr>
          </a:p>
          <a:p>
            <a:pPr algn="ctr"/>
            <a:endParaRPr lang="en-US" sz="2800" dirty="0">
              <a:latin typeface="Calibri" panose="020F0502020204030204" pitchFamily="34" charset="0"/>
              <a:ea typeface="Calibri" panose="020F0502020204030204" pitchFamily="34" charset="0"/>
              <a:cs typeface="B Zar" panose="00000400000000000000" pitchFamily="2" charset="-78"/>
            </a:endParaRPr>
          </a:p>
          <a:p>
            <a:pPr algn="ctr"/>
            <a:r>
              <a:rPr lang="ar-SA" sz="2800" dirty="0" smtClean="0">
                <a:effectLst/>
                <a:latin typeface="Calibri" panose="020F0502020204030204" pitchFamily="34" charset="0"/>
                <a:ea typeface="Calibri" panose="020F0502020204030204" pitchFamily="34" charset="0"/>
                <a:cs typeface="B Zar" panose="00000400000000000000" pitchFamily="2" charset="-78"/>
              </a:rPr>
              <a:t>  اما درعین حال ممکن است کسی تارک نمازباشدودرطول عمرکارهای خوب دیگری انجام داده باشد همانند کمک به مستمندان وخدمت به خلق خداوند برای خداوند ودرعین آنکه خداوند هیچ عملی را ازاو نمی پذیرد پاداش اعمال خوب او را ضایع نمی سازد لکن نباید همیشه پاداش رابه معنی بهرمندی از رضوان ونعمات بهشت دانست بلکه تخفیف درعذاب جهنم نیز خود پاداش بزرگی است</a:t>
            </a:r>
            <a:endParaRPr lang="en-US" sz="2800" dirty="0"/>
          </a:p>
        </p:txBody>
      </p:sp>
    </p:spTree>
    <p:extLst>
      <p:ext uri="{BB962C8B-B14F-4D97-AF65-F5344CB8AC3E}">
        <p14:creationId xmlns:p14="http://schemas.microsoft.com/office/powerpoint/2010/main" xmlns="" val="37663384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barn(inVertical)">
                                      <p:cBhvr>
                                        <p:cTn id="11"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37</TotalTime>
  <Words>1085</Words>
  <Application>Microsoft Office PowerPoint</Application>
  <PresentationFormat>Custom</PresentationFormat>
  <Paragraphs>86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DANESH</dc:creator>
  <cp:lastModifiedBy>abolfazl133</cp:lastModifiedBy>
  <cp:revision>11</cp:revision>
  <dcterms:created xsi:type="dcterms:W3CDTF">2014-09-03T20:59:31Z</dcterms:created>
  <dcterms:modified xsi:type="dcterms:W3CDTF">2014-09-17T12:36:47Z</dcterms:modified>
</cp:coreProperties>
</file>