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4"/>
  </p:notesMasterIdLst>
  <p:sldIdLst>
    <p:sldId id="256" r:id="rId2"/>
    <p:sldId id="263" r:id="rId3"/>
    <p:sldId id="270" r:id="rId4"/>
    <p:sldId id="285" r:id="rId5"/>
    <p:sldId id="286" r:id="rId6"/>
    <p:sldId id="275" r:id="rId7"/>
    <p:sldId id="289" r:id="rId8"/>
    <p:sldId id="293" r:id="rId9"/>
    <p:sldId id="294" r:id="rId10"/>
    <p:sldId id="276" r:id="rId11"/>
    <p:sldId id="279" r:id="rId12"/>
    <p:sldId id="288" r:id="rId13"/>
    <p:sldId id="296" r:id="rId14"/>
    <p:sldId id="287" r:id="rId15"/>
    <p:sldId id="278" r:id="rId16"/>
    <p:sldId id="282" r:id="rId17"/>
    <p:sldId id="281" r:id="rId18"/>
    <p:sldId id="267" r:id="rId19"/>
    <p:sldId id="297" r:id="rId20"/>
    <p:sldId id="298" r:id="rId21"/>
    <p:sldId id="273" r:id="rId22"/>
    <p:sldId id="291" r:id="rId2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89242" autoAdjust="0"/>
  </p:normalViewPr>
  <p:slideViewPr>
    <p:cSldViewPr>
      <p:cViewPr>
        <p:scale>
          <a:sx n="60" d="100"/>
          <a:sy n="60" d="100"/>
        </p:scale>
        <p:origin x="-786" y="-216"/>
      </p:cViewPr>
      <p:guideLst>
        <p:guide orient="horz" pos="2160"/>
        <p:guide pos="2880"/>
      </p:guideLst>
    </p:cSldViewPr>
  </p:slideViewPr>
  <p:outlineViewPr>
    <p:cViewPr>
      <p:scale>
        <a:sx n="33" d="100"/>
        <a:sy n="33" d="100"/>
      </p:scale>
      <p:origin x="0" y="5088"/>
    </p:cViewPr>
  </p:outlin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181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5401234567901066E-2"/>
          <c:y val="0.1823229708591424"/>
          <c:w val="0.26336419753086526"/>
          <c:h val="0.44742764477844932"/>
        </c:manualLayout>
      </c:layout>
      <c:barChart>
        <c:barDir val="col"/>
        <c:grouping val="clustered"/>
        <c:ser>
          <c:idx val="0"/>
          <c:order val="0"/>
          <c:tx>
            <c:strRef>
              <c:f>Sheet1!$B$1</c:f>
              <c:strCache>
                <c:ptCount val="1"/>
                <c:pt idx="0">
                  <c:v>MIDHS89</c:v>
                </c:pt>
              </c:strCache>
            </c:strRef>
          </c:tx>
          <c:spPr>
            <a:solidFill>
              <a:schemeClr val="accent6">
                <a:lumMod val="75000"/>
              </a:schemeClr>
            </a:solidFill>
          </c:spPr>
          <c:dLbls>
            <c:dLbl>
              <c:idx val="0"/>
              <c:layout/>
              <c:tx>
                <c:rich>
                  <a:bodyPr/>
                  <a:lstStyle/>
                  <a:p>
                    <a:r>
                      <a:rPr lang="en-US" sz="1400" dirty="0"/>
                      <a:t>3.5</a:t>
                    </a:r>
                  </a:p>
                </c:rich>
              </c:tx>
              <c:showVal val="1"/>
            </c:dLbl>
            <c:txPr>
              <a:bodyPr/>
              <a:lstStyle/>
              <a:p>
                <a:pPr>
                  <a:defRPr sz="1400" b="1"/>
                </a:pPr>
                <a:endParaRPr lang="en-US"/>
              </a:p>
            </c:txPr>
            <c:showVal val="1"/>
          </c:dLbls>
          <c:cat>
            <c:strRef>
              <c:f>Sheet1!$A$2</c:f>
              <c:strCache>
                <c:ptCount val="1"/>
                <c:pt idx="0">
                  <c:v>ازدواج تا تولد فرزند اول</c:v>
                </c:pt>
              </c:strCache>
            </c:strRef>
          </c:cat>
          <c:val>
            <c:numRef>
              <c:f>Sheet1!$B$2</c:f>
              <c:numCache>
                <c:formatCode>General</c:formatCode>
                <c:ptCount val="1"/>
                <c:pt idx="0">
                  <c:v>3.5</c:v>
                </c:pt>
              </c:numCache>
            </c:numRef>
          </c:val>
        </c:ser>
        <c:axId val="141011200"/>
        <c:axId val="141021184"/>
      </c:barChart>
      <c:catAx>
        <c:axId val="141011200"/>
        <c:scaling>
          <c:orientation val="minMax"/>
        </c:scaling>
        <c:axPos val="b"/>
        <c:tickLblPos val="nextTo"/>
        <c:txPr>
          <a:bodyPr/>
          <a:lstStyle/>
          <a:p>
            <a:pPr>
              <a:defRPr b="1"/>
            </a:pPr>
            <a:endParaRPr lang="en-US"/>
          </a:p>
        </c:txPr>
        <c:crossAx val="141021184"/>
        <c:crosses val="autoZero"/>
        <c:auto val="1"/>
        <c:lblAlgn val="ctr"/>
        <c:lblOffset val="100"/>
      </c:catAx>
      <c:valAx>
        <c:axId val="141021184"/>
        <c:scaling>
          <c:orientation val="minMax"/>
        </c:scaling>
        <c:delete val="1"/>
        <c:axPos val="l"/>
        <c:majorGridlines/>
        <c:numFmt formatCode="General" sourceLinked="1"/>
        <c:tickLblPos val="none"/>
        <c:crossAx val="14101120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sz="1600"/>
            </a:pPr>
            <a:r>
              <a:rPr lang="en-US" sz="1600" b="0" dirty="0"/>
              <a:t>MIDHS89</a:t>
            </a:r>
          </a:p>
        </c:rich>
      </c:tx>
      <c:layout>
        <c:manualLayout>
          <c:xMode val="edge"/>
          <c:yMode val="edge"/>
          <c:x val="0.31832172156310173"/>
          <c:y val="0.91126494055639651"/>
        </c:manualLayout>
      </c:layout>
    </c:title>
    <c:plotArea>
      <c:layout>
        <c:manualLayout>
          <c:layoutTarget val="inner"/>
          <c:xMode val="edge"/>
          <c:yMode val="edge"/>
          <c:x val="2.5064466521263755E-2"/>
          <c:y val="3.8737474805717501E-2"/>
          <c:w val="0.89458079219268039"/>
          <c:h val="0.59101320843341654"/>
        </c:manualLayout>
      </c:layout>
      <c:barChart>
        <c:barDir val="col"/>
        <c:grouping val="clustered"/>
        <c:ser>
          <c:idx val="0"/>
          <c:order val="0"/>
          <c:tx>
            <c:strRef>
              <c:f>Sheet1!$B$1</c:f>
              <c:strCache>
                <c:ptCount val="1"/>
                <c:pt idx="0">
                  <c:v>MIDHS89</c:v>
                </c:pt>
              </c:strCache>
            </c:strRef>
          </c:tx>
          <c:spPr>
            <a:solidFill>
              <a:srgbClr val="0070C0"/>
            </a:solidFill>
          </c:spPr>
          <c:dLbls>
            <c:dLbl>
              <c:idx val="0"/>
              <c:layout/>
              <c:tx>
                <c:rich>
                  <a:bodyPr/>
                  <a:lstStyle/>
                  <a:p>
                    <a:r>
                      <a:rPr kumimoji="0" lang="fa-IR" sz="2400" b="1" kern="1200" dirty="0" smtClean="0">
                        <a:solidFill>
                          <a:schemeClr val="tx1"/>
                        </a:solidFill>
                        <a:latin typeface="+mn-lt"/>
                        <a:ea typeface="+mn-ea"/>
                        <a:cs typeface="B Homa" pitchFamily="2" charset="-78"/>
                      </a:rPr>
                      <a:t>3.5</a:t>
                    </a:r>
                  </a:p>
                </c:rich>
              </c:tx>
              <c:showVal val="1"/>
            </c:dLbl>
            <c:txPr>
              <a:bodyPr/>
              <a:lstStyle/>
              <a:p>
                <a:pPr>
                  <a:defRPr kumimoji="0" lang="fa-IR" sz="2400" b="1" kern="1200" dirty="0" smtClean="0">
                    <a:solidFill>
                      <a:schemeClr val="tx1"/>
                    </a:solidFill>
                    <a:latin typeface="+mn-lt"/>
                    <a:ea typeface="+mn-ea"/>
                    <a:cs typeface="B Homa" pitchFamily="2" charset="-78"/>
                  </a:defRPr>
                </a:pPr>
                <a:endParaRPr lang="en-US"/>
              </a:p>
            </c:txPr>
            <c:showVal val="1"/>
          </c:dLbls>
          <c:cat>
            <c:strRef>
              <c:f>Sheet1!$A$2:$A$3</c:f>
              <c:strCache>
                <c:ptCount val="2"/>
                <c:pt idx="0">
                  <c:v>ازدواج تا تولد فرزند اول</c:v>
                </c:pt>
                <c:pt idx="1">
                  <c:v>تولد فرزند اول تا تولد فرزند دوم</c:v>
                </c:pt>
              </c:strCache>
            </c:strRef>
          </c:cat>
          <c:val>
            <c:numRef>
              <c:f>Sheet1!$B$2:$B$3</c:f>
              <c:numCache>
                <c:formatCode>General</c:formatCode>
                <c:ptCount val="2"/>
                <c:pt idx="0">
                  <c:v>3.5</c:v>
                </c:pt>
                <c:pt idx="1">
                  <c:v>5.4</c:v>
                </c:pt>
              </c:numCache>
            </c:numRef>
          </c:val>
        </c:ser>
        <c:axId val="141030144"/>
        <c:axId val="141031680"/>
      </c:barChart>
      <c:catAx>
        <c:axId val="141030144"/>
        <c:scaling>
          <c:orientation val="minMax"/>
        </c:scaling>
        <c:axPos val="b"/>
        <c:tickLblPos val="nextTo"/>
        <c:txPr>
          <a:bodyPr/>
          <a:lstStyle/>
          <a:p>
            <a:pPr>
              <a:defRPr b="1"/>
            </a:pPr>
            <a:endParaRPr lang="en-US"/>
          </a:p>
        </c:txPr>
        <c:crossAx val="141031680"/>
        <c:crosses val="autoZero"/>
        <c:auto val="1"/>
        <c:lblAlgn val="ctr"/>
        <c:lblOffset val="100"/>
      </c:catAx>
      <c:valAx>
        <c:axId val="141031680"/>
        <c:scaling>
          <c:orientation val="minMax"/>
        </c:scaling>
        <c:delete val="1"/>
        <c:axPos val="l"/>
        <c:majorGridlines/>
        <c:numFmt formatCode="General" sourceLinked="1"/>
        <c:tickLblPos val="none"/>
        <c:crossAx val="14103014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MIDHS89</c:v>
                </c:pt>
              </c:strCache>
            </c:strRef>
          </c:tx>
          <c:dLbls>
            <c:txPr>
              <a:bodyPr/>
              <a:lstStyle/>
              <a:p>
                <a:pPr>
                  <a:defRPr kumimoji="0" lang="fa-IR" sz="3200" b="1" kern="1200" dirty="0" smtClean="0">
                    <a:solidFill>
                      <a:schemeClr val="tx1"/>
                    </a:solidFill>
                    <a:effectLst/>
                    <a:latin typeface="+mj-lt"/>
                    <a:ea typeface="+mj-ea"/>
                    <a:cs typeface="B Homa" pitchFamily="2" charset="-78"/>
                  </a:defRPr>
                </a:pPr>
                <a:endParaRPr lang="en-US"/>
              </a:p>
            </c:txPr>
            <c:showVal val="1"/>
          </c:dLbls>
          <c:cat>
            <c:strRef>
              <c:f>Sheet1!$A$2:$A$6</c:f>
              <c:strCache>
                <c:ptCount val="5"/>
                <c:pt idx="0">
                  <c:v>ازدواج تا تولد فرزند اول</c:v>
                </c:pt>
                <c:pt idx="1">
                  <c:v>فرزند اول تا تولد فرزند دوم</c:v>
                </c:pt>
                <c:pt idx="2">
                  <c:v>فرزند دوم تا تولد فرزند سوم</c:v>
                </c:pt>
                <c:pt idx="3">
                  <c:v>فرزند سوم تا تولد فرزند چهارم</c:v>
                </c:pt>
                <c:pt idx="4">
                  <c:v>فرزند چهارم تا تولد فرزند پنجم</c:v>
                </c:pt>
              </c:strCache>
            </c:strRef>
          </c:cat>
          <c:val>
            <c:numRef>
              <c:f>Sheet1!$B$2:$B$6</c:f>
              <c:numCache>
                <c:formatCode>General</c:formatCode>
                <c:ptCount val="5"/>
                <c:pt idx="0">
                  <c:v>3.5</c:v>
                </c:pt>
                <c:pt idx="1">
                  <c:v>5.4</c:v>
                </c:pt>
                <c:pt idx="2">
                  <c:v>5.3</c:v>
                </c:pt>
                <c:pt idx="3">
                  <c:v>5</c:v>
                </c:pt>
                <c:pt idx="4">
                  <c:v>4.5999999999999996</c:v>
                </c:pt>
              </c:numCache>
            </c:numRef>
          </c:val>
        </c:ser>
        <c:axId val="142434304"/>
        <c:axId val="142435840"/>
      </c:barChart>
      <c:catAx>
        <c:axId val="142434304"/>
        <c:scaling>
          <c:orientation val="minMax"/>
        </c:scaling>
        <c:axPos val="b"/>
        <c:tickLblPos val="nextTo"/>
        <c:txPr>
          <a:bodyPr/>
          <a:lstStyle/>
          <a:p>
            <a:pPr>
              <a:defRPr b="1"/>
            </a:pPr>
            <a:endParaRPr lang="en-US"/>
          </a:p>
        </c:txPr>
        <c:crossAx val="142435840"/>
        <c:crosses val="autoZero"/>
        <c:auto val="1"/>
        <c:lblAlgn val="ctr"/>
        <c:lblOffset val="100"/>
      </c:catAx>
      <c:valAx>
        <c:axId val="142435840"/>
        <c:scaling>
          <c:orientation val="minMax"/>
        </c:scaling>
        <c:axPos val="l"/>
        <c:majorGridlines/>
        <c:numFmt formatCode="General" sourceLinked="1"/>
        <c:tickLblPos val="nextTo"/>
        <c:crossAx val="142434304"/>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3600">
              <a:cs typeface="B Homa" pitchFamily="2" charset="-78"/>
            </a:defRPr>
          </a:pPr>
          <a:endParaRPr lang="en-US"/>
        </a:p>
      </c:txPr>
    </c:title>
    <c:plotArea>
      <c:layout/>
      <c:barChart>
        <c:barDir val="col"/>
        <c:grouping val="clustered"/>
        <c:ser>
          <c:idx val="0"/>
          <c:order val="0"/>
          <c:tx>
            <c:strRef>
              <c:f>Sheet1!$B$1</c:f>
              <c:strCache>
                <c:ptCount val="1"/>
                <c:pt idx="0">
                  <c:v>ازدواج های ثبت شده کشور</c:v>
                </c:pt>
              </c:strCache>
            </c:strRef>
          </c:tx>
          <c:dLbls>
            <c:dLbl>
              <c:idx val="0"/>
              <c:layout>
                <c:manualLayout>
                  <c:x val="7.7160493827160637E-3"/>
                  <c:y val="0.23851282887483374"/>
                </c:manualLayout>
              </c:layout>
              <c:showVal val="1"/>
            </c:dLbl>
            <c:dLbl>
              <c:idx val="1"/>
              <c:layout>
                <c:manualLayout>
                  <c:x val="1.5432098765432122E-3"/>
                  <c:y val="0.27499126152627884"/>
                </c:manualLayout>
              </c:layout>
              <c:showVal val="1"/>
            </c:dLbl>
            <c:dLbl>
              <c:idx val="2"/>
              <c:layout>
                <c:manualLayout>
                  <c:x val="-4.6296296296296346E-3"/>
                  <c:y val="0.34514209354828868"/>
                </c:manualLayout>
              </c:layout>
              <c:showVal val="1"/>
            </c:dLbl>
            <c:dLbl>
              <c:idx val="3"/>
              <c:layout>
                <c:manualLayout>
                  <c:x val="4.6296296296296927E-3"/>
                  <c:y val="0.27218522824539843"/>
                </c:manualLayout>
              </c:layout>
              <c:showVal val="1"/>
            </c:dLbl>
            <c:dLbl>
              <c:idx val="4"/>
              <c:layout>
                <c:manualLayout>
                  <c:x val="-1.5432098765432122E-3"/>
                  <c:y val="0.29463349449244158"/>
                </c:manualLayout>
              </c:layout>
              <c:showVal val="1"/>
            </c:dLbl>
            <c:dLbl>
              <c:idx val="5"/>
              <c:layout>
                <c:manualLayout>
                  <c:x val="0"/>
                  <c:y val="0.26096109512187687"/>
                </c:manualLayout>
              </c:layout>
              <c:showVal val="1"/>
            </c:dLbl>
            <c:dLbl>
              <c:idx val="6"/>
              <c:layout>
                <c:manualLayout>
                  <c:x val="1.5432098765432122E-3"/>
                  <c:y val="0.25254299527923607"/>
                </c:manualLayout>
              </c:layout>
              <c:showVal val="1"/>
            </c:dLbl>
            <c:txPr>
              <a:bodyPr rot="-5400000" vert="horz"/>
              <a:lstStyle/>
              <a:p>
                <a:pPr algn="ctr">
                  <a:defRPr lang="fa-IR" sz="2400" b="1" i="0" u="none" strike="noStrike" kern="1200" baseline="0">
                    <a:solidFill>
                      <a:prstClr val="black"/>
                    </a:solidFill>
                    <a:latin typeface="+mn-lt"/>
                    <a:ea typeface="+mn-ea"/>
                    <a:cs typeface="+mn-cs"/>
                  </a:defRPr>
                </a:pPr>
                <a:endParaRPr lang="en-US"/>
              </a:p>
            </c:txPr>
            <c:showVal val="1"/>
          </c:dLbls>
          <c:cat>
            <c:numRef>
              <c:f>Sheet1!$A$2:$A$8</c:f>
              <c:numCache>
                <c:formatCode>General</c:formatCode>
                <c:ptCount val="7"/>
                <c:pt idx="0">
                  <c:v>85</c:v>
                </c:pt>
                <c:pt idx="1">
                  <c:v>86</c:v>
                </c:pt>
                <c:pt idx="2">
                  <c:v>87</c:v>
                </c:pt>
                <c:pt idx="3">
                  <c:v>88</c:v>
                </c:pt>
                <c:pt idx="4">
                  <c:v>89</c:v>
                </c:pt>
                <c:pt idx="5">
                  <c:v>90</c:v>
                </c:pt>
                <c:pt idx="6">
                  <c:v>91</c:v>
                </c:pt>
              </c:numCache>
            </c:numRef>
          </c:cat>
          <c:val>
            <c:numRef>
              <c:f>Sheet1!$B$2:$B$8</c:f>
              <c:numCache>
                <c:formatCode>General</c:formatCode>
                <c:ptCount val="7"/>
                <c:pt idx="0">
                  <c:v>778291</c:v>
                </c:pt>
                <c:pt idx="1">
                  <c:v>841107</c:v>
                </c:pt>
                <c:pt idx="2">
                  <c:v>881592</c:v>
                </c:pt>
                <c:pt idx="3">
                  <c:v>890208</c:v>
                </c:pt>
                <c:pt idx="4">
                  <c:v>891627</c:v>
                </c:pt>
                <c:pt idx="5">
                  <c:v>874792</c:v>
                </c:pt>
                <c:pt idx="6">
                  <c:v>829968</c:v>
                </c:pt>
              </c:numCache>
            </c:numRef>
          </c:val>
        </c:ser>
        <c:axId val="145058432"/>
        <c:axId val="145068416"/>
      </c:barChart>
      <c:catAx>
        <c:axId val="145058432"/>
        <c:scaling>
          <c:orientation val="minMax"/>
        </c:scaling>
        <c:axPos val="b"/>
        <c:numFmt formatCode="General" sourceLinked="1"/>
        <c:tickLblPos val="nextTo"/>
        <c:txPr>
          <a:bodyPr/>
          <a:lstStyle/>
          <a:p>
            <a:pPr>
              <a:defRPr sz="2400" b="1"/>
            </a:pPr>
            <a:endParaRPr lang="en-US"/>
          </a:p>
        </c:txPr>
        <c:crossAx val="145068416"/>
        <c:crosses val="autoZero"/>
        <c:auto val="1"/>
        <c:lblAlgn val="ctr"/>
        <c:lblOffset val="100"/>
      </c:catAx>
      <c:valAx>
        <c:axId val="145068416"/>
        <c:scaling>
          <c:orientation val="minMax"/>
        </c:scaling>
        <c:delete val="1"/>
        <c:axPos val="l"/>
        <c:majorGridlines/>
        <c:numFmt formatCode="General" sourceLinked="1"/>
        <c:tickLblPos val="none"/>
        <c:crossAx val="145058432"/>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9043209876543215E-2"/>
          <c:y val="0.1449738199304369"/>
          <c:w val="0.94448466511130558"/>
          <c:h val="0.70599775252200636"/>
        </c:manualLayout>
      </c:layout>
      <c:barChart>
        <c:barDir val="col"/>
        <c:grouping val="clustered"/>
        <c:ser>
          <c:idx val="0"/>
          <c:order val="0"/>
          <c:tx>
            <c:strRef>
              <c:f>Sheet1!$B$1</c:f>
              <c:strCache>
                <c:ptCount val="1"/>
                <c:pt idx="0">
                  <c:v>ثبت احوال کشور</c:v>
                </c:pt>
              </c:strCache>
            </c:strRef>
          </c:tx>
          <c:dLbls>
            <c:txPr>
              <a:bodyPr/>
              <a:lstStyle/>
              <a:p>
                <a:pPr algn="ctr">
                  <a:defRPr lang="fa-IR" sz="2400" b="1" i="0" u="none" strike="noStrike" kern="1200" baseline="0">
                    <a:solidFill>
                      <a:prstClr val="black"/>
                    </a:solidFill>
                    <a:latin typeface="+mn-lt"/>
                    <a:ea typeface="+mn-ea"/>
                    <a:cs typeface="+mn-cs"/>
                  </a:defRPr>
                </a:pPr>
                <a:endParaRPr lang="en-US"/>
              </a:p>
            </c:txPr>
            <c:showVal val="1"/>
          </c:dLbls>
          <c:cat>
            <c:numRef>
              <c:f>Sheet1!$A$2:$A$10</c:f>
              <c:numCache>
                <c:formatCode>General</c:formatCode>
                <c:ptCount val="9"/>
                <c:pt idx="0">
                  <c:v>83</c:v>
                </c:pt>
                <c:pt idx="1">
                  <c:v>84</c:v>
                </c:pt>
                <c:pt idx="2">
                  <c:v>85</c:v>
                </c:pt>
                <c:pt idx="3">
                  <c:v>86</c:v>
                </c:pt>
                <c:pt idx="4">
                  <c:v>87</c:v>
                </c:pt>
                <c:pt idx="5">
                  <c:v>88</c:v>
                </c:pt>
                <c:pt idx="6">
                  <c:v>89</c:v>
                </c:pt>
                <c:pt idx="7">
                  <c:v>90</c:v>
                </c:pt>
                <c:pt idx="8">
                  <c:v>91</c:v>
                </c:pt>
              </c:numCache>
            </c:numRef>
          </c:cat>
          <c:val>
            <c:numRef>
              <c:f>Sheet1!$B$2:$B$10</c:f>
              <c:numCache>
                <c:formatCode>General</c:formatCode>
                <c:ptCount val="9"/>
                <c:pt idx="0">
                  <c:v>9.8000000000000007</c:v>
                </c:pt>
                <c:pt idx="1">
                  <c:v>9.4</c:v>
                </c:pt>
                <c:pt idx="2">
                  <c:v>8.3000000000000007</c:v>
                </c:pt>
                <c:pt idx="3">
                  <c:v>8.4</c:v>
                </c:pt>
                <c:pt idx="4">
                  <c:v>8</c:v>
                </c:pt>
                <c:pt idx="5">
                  <c:v>7.1</c:v>
                </c:pt>
                <c:pt idx="6">
                  <c:v>6.5</c:v>
                </c:pt>
                <c:pt idx="7">
                  <c:v>6.1</c:v>
                </c:pt>
                <c:pt idx="8">
                  <c:v>5.5</c:v>
                </c:pt>
              </c:numCache>
            </c:numRef>
          </c:val>
        </c:ser>
        <c:axId val="141683712"/>
        <c:axId val="141685504"/>
      </c:barChart>
      <c:catAx>
        <c:axId val="141683712"/>
        <c:scaling>
          <c:orientation val="minMax"/>
        </c:scaling>
        <c:axPos val="b"/>
        <c:numFmt formatCode="General" sourceLinked="1"/>
        <c:tickLblPos val="nextTo"/>
        <c:txPr>
          <a:bodyPr/>
          <a:lstStyle/>
          <a:p>
            <a:pPr>
              <a:defRPr sz="2400" b="1"/>
            </a:pPr>
            <a:endParaRPr lang="en-US"/>
          </a:p>
        </c:txPr>
        <c:crossAx val="141685504"/>
        <c:crosses val="autoZero"/>
        <c:auto val="1"/>
        <c:lblAlgn val="ctr"/>
        <c:lblOffset val="100"/>
      </c:catAx>
      <c:valAx>
        <c:axId val="141685504"/>
        <c:scaling>
          <c:orientation val="minMax"/>
        </c:scaling>
        <c:delete val="1"/>
        <c:axPos val="l"/>
        <c:majorGridlines/>
        <c:numFmt formatCode="General" sourceLinked="1"/>
        <c:tickLblPos val="none"/>
        <c:crossAx val="141683712"/>
        <c:crosses val="autoZero"/>
        <c:crossBetween val="between"/>
      </c:valAx>
    </c:plotArea>
    <c:legend>
      <c:legendPos val="r"/>
      <c:layout>
        <c:manualLayout>
          <c:xMode val="edge"/>
          <c:yMode val="edge"/>
          <c:x val="0.79686120832118312"/>
          <c:y val="1.3913064228113609E-3"/>
          <c:w val="0.2000523719257315"/>
          <c:h val="9.3674670710890071E-2"/>
        </c:manualLayout>
      </c:layou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61E391-1D63-46DD-A354-F62F4676540F}" type="datetimeFigureOut">
              <a:rPr lang="fa-IR" smtClean="0"/>
              <a:pPr/>
              <a:t>1435/03/05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E9482-4669-4975-A148-E7D396D0596E}" type="slidenum">
              <a:rPr lang="fa-IR" smtClean="0"/>
              <a:pPr/>
              <a:t>‹#›</a:t>
            </a:fld>
            <a:endParaRPr lang="fa-IR"/>
          </a:p>
        </p:txBody>
      </p:sp>
    </p:spTree>
    <p:extLst>
      <p:ext uri="{BB962C8B-B14F-4D97-AF65-F5344CB8AC3E}">
        <p14:creationId xmlns="" xmlns:p14="http://schemas.microsoft.com/office/powerpoint/2010/main" val="6466715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11</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5.1در صد کاهش 90-91</a:t>
            </a:r>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13</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16</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Homa" pitchFamily="2" charset="-78"/>
              </a:rPr>
              <a:t>با تاكيد بربهداشت/ باروري تنظيم خانواده و براساس دين مبين اسلام درباره ازدواج و تحكيم مباني خانواده است.</a:t>
            </a:r>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17</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18</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Homa" pitchFamily="2" charset="-78"/>
              </a:rPr>
              <a:t>( اولیه –ثانویه)</a:t>
            </a:r>
          </a:p>
          <a:p>
            <a:r>
              <a:rPr lang="fa-IR" sz="1200" dirty="0" smtClean="0">
                <a:cs typeface="B Homa" pitchFamily="2" charset="-78"/>
              </a:rPr>
              <a:t>(مثل سیفیلیس و کلامیدیا)</a:t>
            </a:r>
          </a:p>
          <a:p>
            <a:r>
              <a:rPr lang="fa-IR" dirty="0" smtClean="0"/>
              <a:t>یکی یا 3 تا مهم نیست مهم.کمک به زوج تا به هدف تولید مثل و تعداد دلخواه</a:t>
            </a:r>
            <a:r>
              <a:rPr lang="fa-IR" baseline="0" dirty="0" smtClean="0"/>
              <a:t> برسه</a:t>
            </a:r>
          </a:p>
          <a:p>
            <a:r>
              <a:rPr lang="fa-IR" baseline="0" dirty="0" smtClean="0"/>
              <a:t>بیش از 3 م *15 م ز* </a:t>
            </a:r>
          </a:p>
          <a:p>
            <a:r>
              <a:rPr lang="fa-IR" baseline="0" dirty="0" smtClean="0"/>
              <a:t>سن مناسب مادر و پدر با توجه به ا سن ازدواج * فاصله تولد بعد ازدواج*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Homa" pitchFamily="2" charset="-78"/>
              </a:rPr>
              <a:t>درمان ناباروری برای یک سیکل در کشور هزینه حدود دو تا چهار میلیون تومانی دارد و برای برخی از زوج ها این سیکل باید تا سه بار تکرار شود. </a:t>
            </a:r>
          </a:p>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19</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21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schemeClr val="tx1"/>
                </a:solidFill>
              </a:rPr>
              <a:t>با توجه به سرشماری 1390نرخ باروری کلی به زیر حد جایگزینی(1.8)رسیده است و نظر به منویات مقام عظمی رهبری مبنی بر لزوم افزایش جمعیت جوان و توجه به سالخوردگی جمعیت واسناد بالادستی(طرح جمعیت و تعالی خانواده و سیاست های کلی نظام در خصوص  افزایش نرخ باروری کلی توسط مجلس محترم شورای اسلامی و مجمع تشخیص مصلت نظام) رویکرد های برنامه باروری سالم در جهت افزایش نرخ باروری کلی با الزام بر سلامت مادر و کودک در حال بازنگری وتدوین می باشد </a:t>
            </a:r>
          </a:p>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سن پدر: بالای 45 سال 2.5 تا 3 برابر ریسک نازایی</a:t>
            </a:r>
          </a:p>
          <a:p>
            <a:r>
              <a:rPr lang="fa-IR" dirty="0" smtClean="0"/>
              <a:t>کیست تخمدان</a:t>
            </a:r>
          </a:p>
          <a:p>
            <a:r>
              <a:rPr lang="fa-IR" dirty="0" smtClean="0"/>
              <a:t>آلودگی های محیطی</a:t>
            </a:r>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5</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6</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7</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8</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14%اشتغال</a:t>
            </a:r>
          </a:p>
          <a:p>
            <a:r>
              <a:rPr lang="fa-IR" dirty="0" smtClean="0"/>
              <a:t>دانشگاهی10برابر</a:t>
            </a:r>
          </a:p>
          <a:p>
            <a:r>
              <a:rPr lang="fa-IR" dirty="0" smtClean="0"/>
              <a:t>تمایل دانشگاهی کمتر</a:t>
            </a:r>
          </a:p>
          <a:p>
            <a:r>
              <a:rPr lang="fa-IR" dirty="0" smtClean="0"/>
              <a:t>نقش همسری و مادری زن</a:t>
            </a:r>
          </a:p>
          <a:p>
            <a:r>
              <a:rPr lang="fa-IR" dirty="0" smtClean="0"/>
              <a:t>کاهش</a:t>
            </a:r>
            <a:r>
              <a:rPr lang="fa-IR" baseline="0" dirty="0" smtClean="0"/>
              <a:t> ضریب هوشی جامعه</a:t>
            </a:r>
          </a:p>
          <a:p>
            <a:r>
              <a:rPr lang="fa-IR" baseline="0" dirty="0" smtClean="0"/>
              <a:t>فرهنگ سازی و آموزش که شرایط </a:t>
            </a:r>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9</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736E9482-4669-4975-A148-E7D396D0596E}" type="slidenum">
              <a:rPr lang="fa-IR" smtClean="0"/>
              <a:pPr/>
              <a:t>10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cs typeface="B Yagut" pitchFamily="2" charset="-78"/>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MOH logo.bmp"/>
          <p:cNvPicPr>
            <a:picLocks noChangeAspect="1"/>
          </p:cNvPicPr>
          <p:nvPr userDrawn="1"/>
        </p:nvPicPr>
        <p:blipFill>
          <a:blip r:embed="rId3" cstate="print">
            <a:clrChange>
              <a:clrFrom>
                <a:srgbClr val="FFFFFF"/>
              </a:clrFrom>
              <a:clrTo>
                <a:srgbClr val="FFFFFF">
                  <a:alpha val="0"/>
                </a:srgbClr>
              </a:clrTo>
            </a:clrChange>
            <a:lum bright="70000" contrast="-70000"/>
          </a:blip>
          <a:stretch>
            <a:fillRect/>
          </a:stretch>
        </p:blipFill>
        <p:spPr>
          <a:xfrm>
            <a:off x="200599" y="5257800"/>
            <a:ext cx="1481929" cy="1371600"/>
          </a:xfrm>
          <a:prstGeom prst="rect">
            <a:avLst/>
          </a:prstGeom>
        </p:spPr>
      </p:pic>
      <p:pic>
        <p:nvPicPr>
          <p:cNvPr id="14" name="Picture 13" descr="logo final moavenat copy.tif"/>
          <p:cNvPicPr>
            <a:picLocks noChangeAspect="1"/>
          </p:cNvPicPr>
          <p:nvPr userDrawn="1"/>
        </p:nvPicPr>
        <p:blipFill>
          <a:blip r:embed="rId4" cstate="print">
            <a:clrChange>
              <a:clrFrom>
                <a:srgbClr val="FDFDFD"/>
              </a:clrFrom>
              <a:clrTo>
                <a:srgbClr val="FDFDFD">
                  <a:alpha val="0"/>
                </a:srgbClr>
              </a:clrTo>
            </a:clrChange>
          </a:blip>
          <a:srcRect t="14444" b="24445"/>
          <a:stretch>
            <a:fillRect/>
          </a:stretch>
        </p:blipFill>
        <p:spPr>
          <a:xfrm>
            <a:off x="3962400" y="304799"/>
            <a:ext cx="1636162" cy="14284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7596C-ACC7-415F-BB98-0B98EE0A7759}" type="datetime8">
              <a:rPr lang="fa-IR" smtClean="0"/>
              <a:pPr/>
              <a:t>14/ژانويه/6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extLst/>
          </a:lstStyle>
          <a:p>
            <a:fld id="{9AB8445F-1F25-4D3A-AA3F-E9667EDB3D5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D4882-9B9C-4CB4-AA77-19A1D6C2FEC0}" type="datetime8">
              <a:rPr lang="fa-IR" smtClean="0"/>
              <a:pPr/>
              <a:t>14/ژانويه/6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extLst/>
          </a:lstStyle>
          <a:p>
            <a:fld id="{9AB8445F-1F25-4D3A-AA3F-E9667EDB3D5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 final moavenat copy.tif"/>
          <p:cNvPicPr>
            <a:picLocks noChangeAspect="1"/>
          </p:cNvPicPr>
          <p:nvPr userDrawn="1"/>
        </p:nvPicPr>
        <p:blipFill>
          <a:blip r:embed="rId2" cstate="print">
            <a:lum bright="70000" contrast="-70000"/>
          </a:blip>
          <a:srcRect t="11737" b="26376"/>
          <a:stretch>
            <a:fillRect/>
          </a:stretch>
        </p:blipFill>
        <p:spPr>
          <a:xfrm>
            <a:off x="2362200" y="1524000"/>
            <a:ext cx="4998823" cy="4419600"/>
          </a:xfrm>
          <a:prstGeom prst="rect">
            <a:avLst/>
          </a:prstGeom>
          <a:noFill/>
          <a:ln>
            <a:noFill/>
          </a:ln>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F4C554A8-3A9A-4AE0-A5FD-5F5051DC60A7}" type="datetime8">
              <a:rPr lang="fa-IR" smtClean="0"/>
              <a:pPr/>
              <a:t>14/ژانويه/6</a:t>
            </a:fld>
            <a:endParaRPr lang="fa-IR"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lvl1pPr algn="ctr">
              <a:defRPr sz="1400" b="1">
                <a:cs typeface="B Yagut" pitchFamily="2" charset="-78"/>
              </a:defRPr>
            </a:lvl1pPr>
            <a:extLst/>
          </a:lstStyle>
          <a:p>
            <a:r>
              <a:rPr lang="fa-IR" dirty="0" smtClean="0"/>
              <a:t>معاونت بهداشت</a:t>
            </a:r>
            <a:endParaRPr lang="fa-IR" dirty="0"/>
          </a:p>
        </p:txBody>
      </p:sp>
      <p:sp>
        <p:nvSpPr>
          <p:cNvPr id="6" name="Slide Number Placeholder 5"/>
          <p:cNvSpPr>
            <a:spLocks noGrp="1"/>
          </p:cNvSpPr>
          <p:nvPr>
            <p:ph type="sldNum" sz="quarter" idx="12"/>
          </p:nvPr>
        </p:nvSpPr>
        <p:spPr/>
        <p:txBody>
          <a:bodyPr/>
          <a:lstStyle>
            <a:extLst/>
          </a:lstStyle>
          <a:p>
            <a:fld id="{9AB8445F-1F25-4D3A-AA3F-E9667EDB3D54}" type="slidenum">
              <a:rPr lang="fa-IR" smtClean="0"/>
              <a:pPr/>
              <a:t>‹#›</a:t>
            </a:fld>
            <a:endParaRPr lang="fa-IR"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kumimoji="0" lang="en-US"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8A4849-1686-419C-BD31-FD5181B18D2D}" type="datetime8">
              <a:rPr lang="fa-IR" smtClean="0"/>
              <a:pPr/>
              <a:t>14/ژانويه/6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extLst/>
          </a:lstStyle>
          <a:p>
            <a:fld id="{9AB8445F-1F25-4D3A-AA3F-E9667EDB3D54}"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E7548-A4E0-4079-ACC7-28C1F85CD3AA}" type="datetime8">
              <a:rPr lang="fa-IR" smtClean="0"/>
              <a:pPr/>
              <a:t>14/ژانويه/6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extLst/>
          </a:lstStyle>
          <a:p>
            <a:fld id="{9AB8445F-1F25-4D3A-AA3F-E9667EDB3D54}"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8D9FFD-9153-4824-BC9F-3E4A8251C233}" type="datetime8">
              <a:rPr lang="fa-IR" smtClean="0"/>
              <a:pPr/>
              <a:t>14/ژانويه/6</a:t>
            </a:fld>
            <a:endParaRPr lang="fa-I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9" name="Slide Number Placeholder 8"/>
          <p:cNvSpPr>
            <a:spLocks noGrp="1"/>
          </p:cNvSpPr>
          <p:nvPr>
            <p:ph type="sldNum" sz="quarter" idx="12"/>
          </p:nvPr>
        </p:nvSpPr>
        <p:spPr/>
        <p:txBody>
          <a:bodyPr/>
          <a:lstStyle>
            <a:extLst/>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70C194F-BCCD-4BBB-84B1-65A0A51EA700}" type="datetime8">
              <a:rPr lang="fa-IR" smtClean="0"/>
              <a:pPr/>
              <a:t>14/ژانويه/6</a:t>
            </a:fld>
            <a:endParaRPr lang="fa-I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5" name="Slide Number Placeholder 4"/>
          <p:cNvSpPr>
            <a:spLocks noGrp="1"/>
          </p:cNvSpPr>
          <p:nvPr>
            <p:ph type="sldNum" sz="quarter" idx="12"/>
          </p:nvPr>
        </p:nvSpPr>
        <p:spPr/>
        <p:txBody>
          <a:bodyPr/>
          <a:lstStyle>
            <a:extLst/>
          </a:lstStyle>
          <a:p>
            <a:fld id="{9AB8445F-1F25-4D3A-AA3F-E9667EDB3D54}"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B20FD62-086D-4684-BA51-7625D4F39708}" type="datetime8">
              <a:rPr lang="fa-IR" smtClean="0"/>
              <a:pPr/>
              <a:t>14/ژانويه/6</a:t>
            </a:fld>
            <a:endParaRPr lang="fa-IR"/>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4" name="Slide Number Placeholder 3"/>
          <p:cNvSpPr>
            <a:spLocks noGrp="1"/>
          </p:cNvSpPr>
          <p:nvPr>
            <p:ph type="sldNum" sz="quarter" idx="12"/>
          </p:nvPr>
        </p:nvSpPr>
        <p:spPr/>
        <p:txBody>
          <a:bodyPr/>
          <a:lstStyle>
            <a:extLst/>
          </a:lstStyle>
          <a:p>
            <a:fld id="{9AB8445F-1F25-4D3A-AA3F-E9667EDB3D5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CC7BAC-C0D3-4D3D-8FF4-2FC4014F74C1}" type="datetime8">
              <a:rPr lang="fa-IR" smtClean="0"/>
              <a:pPr/>
              <a:t>14/ژانويه/6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extLst/>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D22C7B-C51A-419F-9C3C-28B373484841}" type="datetime8">
              <a:rPr lang="fa-IR" smtClean="0"/>
              <a:pPr/>
              <a:t>14/ژانويه/6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B8445F-1F25-4D3A-AA3F-E9667EDB3D54}"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ogo final moavenat copy.tif"/>
          <p:cNvPicPr>
            <a:picLocks noChangeAspect="1"/>
          </p:cNvPicPr>
          <p:nvPr/>
        </p:nvPicPr>
        <p:blipFill>
          <a:blip r:embed="rId13" cstate="print">
            <a:lum bright="70000" contrast="-70000"/>
          </a:blip>
          <a:srcRect t="14444" b="24445"/>
          <a:stretch>
            <a:fillRect/>
          </a:stretch>
        </p:blipFill>
        <p:spPr>
          <a:xfrm>
            <a:off x="2209800" y="1600200"/>
            <a:ext cx="4800406" cy="4191000"/>
          </a:xfrm>
          <a:prstGeom prst="rect">
            <a:avLst/>
          </a:prstGeom>
        </p:spPr>
      </p:pic>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7BCCA4-E6FD-446A-8A2A-9C7D1B7A054C}" type="datetime8">
              <a:rPr lang="fa-IR" smtClean="0"/>
              <a:pPr/>
              <a:t>14/ژانويه/6</a:t>
            </a:fld>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cs typeface="B Zar" pitchFamily="2" charset="-78"/>
              </a:defRPr>
            </a:lvl1pPr>
            <a:extLst/>
          </a:lstStyle>
          <a:p>
            <a:fld id="{9AB8445F-1F25-4D3A-AA3F-E9667EDB3D54}" type="slidenum">
              <a:rPr lang="fa-IR" smtClean="0"/>
              <a:pPr/>
              <a:t>‹#›</a:t>
            </a:fld>
            <a:endParaRPr lang="fa-IR"/>
          </a:p>
        </p:txBody>
      </p:sp>
      <p:pic>
        <p:nvPicPr>
          <p:cNvPr id="16" name="Picture 15" descr="MOH logo.bmp"/>
          <p:cNvPicPr>
            <a:picLocks noChangeAspect="1"/>
          </p:cNvPicPr>
          <p:nvPr/>
        </p:nvPicPr>
        <p:blipFill>
          <a:blip r:embed="rId15" cstate="print">
            <a:clrChange>
              <a:clrFrom>
                <a:srgbClr val="FFFFFF"/>
              </a:clrFrom>
              <a:clrTo>
                <a:srgbClr val="FFFFFF">
                  <a:alpha val="0"/>
                </a:srgbClr>
              </a:clrTo>
            </a:clrChange>
            <a:lum bright="70000" contrast="-70000"/>
          </a:blip>
          <a:stretch>
            <a:fillRect/>
          </a:stretch>
        </p:blipFill>
        <p:spPr>
          <a:xfrm>
            <a:off x="2647" y="5943600"/>
            <a:ext cx="987953" cy="914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rtl="1" eaLnBrk="1" latinLnBrk="0" hangingPunct="1">
        <a:spcBef>
          <a:spcPct val="0"/>
        </a:spcBef>
        <a:buNone/>
        <a:defRPr kumimoji="0" sz="4100" b="1" kern="1200">
          <a:solidFill>
            <a:schemeClr val="tx2"/>
          </a:solidFill>
          <a:effectLst/>
          <a:latin typeface="+mj-lt"/>
          <a:ea typeface="+mj-ea"/>
          <a:cs typeface="B Yagut" pitchFamily="2" charset="-78"/>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B Yagut" pitchFamily="2" charset="-78"/>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B Yagut" pitchFamily="2" charset="-78"/>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B Yagut" pitchFamily="2" charset="-78"/>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B Yagut" pitchFamily="2" charset="-78"/>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3312368"/>
          </a:xfrm>
        </p:spPr>
        <p:txBody>
          <a:bodyPr>
            <a:normAutofit fontScale="90000"/>
          </a:bodyPr>
          <a:lstStyle/>
          <a:p>
            <a:r>
              <a:rPr lang="fa-IR" sz="5300" dirty="0" smtClean="0">
                <a:solidFill>
                  <a:srgbClr val="0070C0"/>
                </a:solidFill>
                <a:cs typeface="B Homa" pitchFamily="2" charset="-78"/>
              </a:rPr>
              <a:t>برنامه های در دست اجرا برای افزایش جمعیت</a:t>
            </a:r>
            <a:r>
              <a:rPr lang="fa-IR" sz="6000" dirty="0" smtClean="0">
                <a:solidFill>
                  <a:srgbClr val="0070C0"/>
                </a:solidFill>
                <a:cs typeface="B Homa" pitchFamily="2" charset="-78"/>
              </a:rPr>
              <a:t/>
            </a:r>
            <a:br>
              <a:rPr lang="fa-IR" sz="6000" dirty="0" smtClean="0">
                <a:solidFill>
                  <a:srgbClr val="0070C0"/>
                </a:solidFill>
                <a:cs typeface="B Homa" pitchFamily="2" charset="-78"/>
              </a:rPr>
            </a:br>
            <a:r>
              <a:rPr lang="fa-IR" sz="3600" dirty="0" smtClean="0">
                <a:solidFill>
                  <a:srgbClr val="0070C0"/>
                </a:solidFill>
                <a:cs typeface="B Homa" pitchFamily="2" charset="-78"/>
              </a:rPr>
              <a:t>دفتر سلامت جمعیت، خانواده و مدارس</a:t>
            </a:r>
            <a:br>
              <a:rPr lang="fa-IR" sz="3600" dirty="0" smtClean="0">
                <a:solidFill>
                  <a:srgbClr val="0070C0"/>
                </a:solidFill>
                <a:cs typeface="B Homa" pitchFamily="2" charset="-78"/>
              </a:rPr>
            </a:br>
            <a:r>
              <a:rPr lang="fa-IR" sz="6000" dirty="0" smtClean="0">
                <a:solidFill>
                  <a:srgbClr val="0070C0"/>
                </a:solidFill>
                <a:cs typeface="B Homa" pitchFamily="2" charset="-78"/>
              </a:rPr>
              <a:t/>
            </a:r>
            <a:br>
              <a:rPr lang="fa-IR" sz="6000" dirty="0" smtClean="0">
                <a:solidFill>
                  <a:srgbClr val="0070C0"/>
                </a:solidFill>
                <a:cs typeface="B Homa" pitchFamily="2" charset="-78"/>
              </a:rPr>
            </a:br>
            <a:r>
              <a:rPr lang="fa-IR" sz="3600" dirty="0" smtClean="0">
                <a:solidFill>
                  <a:srgbClr val="0070C0"/>
                </a:solidFill>
                <a:cs typeface="B Homa" pitchFamily="2" charset="-78"/>
              </a:rPr>
              <a:t>اعظم دخت رحیمی کارشناس ارشد اداره باروری سالم</a:t>
            </a:r>
            <a:endParaRPr lang="fa-IR" sz="3600" dirty="0">
              <a:solidFill>
                <a:srgbClr val="0070C0"/>
              </a:solidFill>
              <a:cs typeface="B Homa"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4400" dirty="0" smtClean="0">
                <a:solidFill>
                  <a:schemeClr val="accent6">
                    <a:lumMod val="50000"/>
                  </a:schemeClr>
                </a:solidFill>
                <a:cs typeface="B Homa" pitchFamily="2" charset="-78"/>
              </a:rPr>
              <a:t>افزایش سن ازدواج:</a:t>
            </a:r>
            <a:endParaRPr lang="fa-IR" sz="4400" dirty="0">
              <a:solidFill>
                <a:schemeClr val="accent6">
                  <a:lumMod val="50000"/>
                </a:schemeClr>
              </a:solidFill>
              <a:cs typeface="B Homa" pitchFamily="2" charset="-78"/>
            </a:endParaRPr>
          </a:p>
        </p:txBody>
      </p:sp>
      <p:graphicFrame>
        <p:nvGraphicFramePr>
          <p:cNvPr id="6" name="Content Placeholder 5"/>
          <p:cNvGraphicFramePr>
            <a:graphicFrameLocks noGrp="1"/>
          </p:cNvGraphicFramePr>
          <p:nvPr>
            <p:ph idx="1"/>
          </p:nvPr>
        </p:nvGraphicFramePr>
        <p:xfrm>
          <a:off x="457199" y="1481138"/>
          <a:ext cx="8435281" cy="4252119"/>
        </p:xfrm>
        <a:graphic>
          <a:graphicData uri="http://schemas.openxmlformats.org/drawingml/2006/table">
            <a:tbl>
              <a:tblPr rtl="1" firstRow="1" bandRow="1">
                <a:tableStyleId>{5C22544A-7EE6-4342-B048-85BDC9FD1C3A}</a:tableStyleId>
              </a:tblPr>
              <a:tblGrid>
                <a:gridCol w="1612676"/>
                <a:gridCol w="1261889"/>
                <a:gridCol w="1343076"/>
                <a:gridCol w="1405880"/>
                <a:gridCol w="1405880"/>
                <a:gridCol w="1405880"/>
              </a:tblGrid>
              <a:tr h="1417373">
                <a:tc>
                  <a:txBody>
                    <a:bodyPr/>
                    <a:lstStyle/>
                    <a:p>
                      <a:pPr algn="ctr" rtl="1"/>
                      <a:r>
                        <a:rPr lang="fa-IR" sz="2800" b="1" dirty="0" smtClean="0">
                          <a:cs typeface="B Homa" pitchFamily="2" charset="-78"/>
                        </a:rPr>
                        <a:t>جنس/ سال</a:t>
                      </a:r>
                      <a:endParaRPr lang="fa-IR" sz="2800" b="1" dirty="0">
                        <a:cs typeface="B Homa" pitchFamily="2" charset="-78"/>
                      </a:endParaRPr>
                    </a:p>
                  </a:txBody>
                  <a:tcPr/>
                </a:tc>
                <a:tc>
                  <a:txBody>
                    <a:bodyPr/>
                    <a:lstStyle/>
                    <a:p>
                      <a:pPr algn="ctr" rtl="1"/>
                      <a:r>
                        <a:rPr lang="fa-IR" sz="2800" b="1" dirty="0" smtClean="0">
                          <a:cs typeface="B Homa" pitchFamily="2" charset="-78"/>
                        </a:rPr>
                        <a:t>55</a:t>
                      </a:r>
                      <a:endParaRPr lang="fa-IR" sz="2800" b="1" dirty="0">
                        <a:cs typeface="B Homa" pitchFamily="2" charset="-78"/>
                      </a:endParaRPr>
                    </a:p>
                  </a:txBody>
                  <a:tcPr/>
                </a:tc>
                <a:tc>
                  <a:txBody>
                    <a:bodyPr/>
                    <a:lstStyle/>
                    <a:p>
                      <a:pPr algn="ctr" rtl="1"/>
                      <a:r>
                        <a:rPr lang="fa-IR" sz="2800" b="1" dirty="0" smtClean="0">
                          <a:cs typeface="B Homa" pitchFamily="2" charset="-78"/>
                        </a:rPr>
                        <a:t>65</a:t>
                      </a:r>
                      <a:endParaRPr lang="fa-IR" sz="2800" b="1" dirty="0">
                        <a:cs typeface="B Homa" pitchFamily="2" charset="-78"/>
                      </a:endParaRPr>
                    </a:p>
                  </a:txBody>
                  <a:tcPr/>
                </a:tc>
                <a:tc>
                  <a:txBody>
                    <a:bodyPr/>
                    <a:lstStyle/>
                    <a:p>
                      <a:pPr algn="ctr" rtl="1"/>
                      <a:r>
                        <a:rPr lang="fa-IR" sz="2800" b="1" dirty="0" smtClean="0">
                          <a:cs typeface="B Homa" pitchFamily="2" charset="-78"/>
                        </a:rPr>
                        <a:t>75</a:t>
                      </a:r>
                      <a:endParaRPr lang="fa-IR" sz="2800" b="1" dirty="0">
                        <a:cs typeface="B Homa" pitchFamily="2" charset="-78"/>
                      </a:endParaRPr>
                    </a:p>
                  </a:txBody>
                  <a:tcPr/>
                </a:tc>
                <a:tc>
                  <a:txBody>
                    <a:bodyPr/>
                    <a:lstStyle/>
                    <a:p>
                      <a:pPr algn="ctr" rtl="1"/>
                      <a:r>
                        <a:rPr lang="fa-IR" sz="2800" b="1" dirty="0" smtClean="0">
                          <a:cs typeface="B Homa" pitchFamily="2" charset="-78"/>
                        </a:rPr>
                        <a:t>85</a:t>
                      </a:r>
                      <a:endParaRPr lang="fa-IR" sz="2800" b="1" dirty="0">
                        <a:cs typeface="B Homa" pitchFamily="2" charset="-78"/>
                      </a:endParaRPr>
                    </a:p>
                  </a:txBody>
                  <a:tcPr/>
                </a:tc>
                <a:tc>
                  <a:txBody>
                    <a:bodyPr/>
                    <a:lstStyle/>
                    <a:p>
                      <a:pPr algn="ctr" rtl="1"/>
                      <a:r>
                        <a:rPr lang="fa-IR" sz="2800" b="1" dirty="0" smtClean="0">
                          <a:cs typeface="B Homa" pitchFamily="2" charset="-78"/>
                        </a:rPr>
                        <a:t>90</a:t>
                      </a:r>
                      <a:endParaRPr lang="fa-IR" sz="2800" b="1" dirty="0">
                        <a:cs typeface="B Homa" pitchFamily="2" charset="-78"/>
                      </a:endParaRPr>
                    </a:p>
                  </a:txBody>
                  <a:tcPr/>
                </a:tc>
              </a:tr>
              <a:tr h="1417373">
                <a:tc>
                  <a:txBody>
                    <a:bodyPr/>
                    <a:lstStyle/>
                    <a:p>
                      <a:pPr algn="ctr" rtl="1"/>
                      <a:r>
                        <a:rPr lang="fa-IR" sz="2800" b="1" dirty="0" smtClean="0">
                          <a:cs typeface="B Homa" pitchFamily="2" charset="-78"/>
                        </a:rPr>
                        <a:t>مرد</a:t>
                      </a:r>
                      <a:endParaRPr lang="fa-IR" sz="2800" b="1" dirty="0">
                        <a:cs typeface="B Homa" pitchFamily="2" charset="-78"/>
                      </a:endParaRPr>
                    </a:p>
                  </a:txBody>
                  <a:tcPr/>
                </a:tc>
                <a:tc>
                  <a:txBody>
                    <a:bodyPr/>
                    <a:lstStyle/>
                    <a:p>
                      <a:pPr algn="ctr" rtl="1"/>
                      <a:r>
                        <a:rPr lang="fa-IR" sz="2800" b="1" dirty="0" smtClean="0">
                          <a:cs typeface="B Homa" pitchFamily="2" charset="-78"/>
                        </a:rPr>
                        <a:t>24.1</a:t>
                      </a:r>
                      <a:endParaRPr lang="fa-IR" sz="2800" b="1" dirty="0">
                        <a:cs typeface="B Homa" pitchFamily="2" charset="-78"/>
                      </a:endParaRPr>
                    </a:p>
                  </a:txBody>
                  <a:tcPr/>
                </a:tc>
                <a:tc>
                  <a:txBody>
                    <a:bodyPr/>
                    <a:lstStyle/>
                    <a:p>
                      <a:pPr algn="ctr" rtl="1"/>
                      <a:r>
                        <a:rPr lang="fa-IR" sz="2800" b="1" dirty="0" smtClean="0">
                          <a:cs typeface="B Homa" pitchFamily="2" charset="-78"/>
                        </a:rPr>
                        <a:t>23.8</a:t>
                      </a:r>
                      <a:endParaRPr lang="fa-IR" sz="2800" b="1" dirty="0">
                        <a:cs typeface="B Homa" pitchFamily="2" charset="-78"/>
                      </a:endParaRPr>
                    </a:p>
                  </a:txBody>
                  <a:tcPr/>
                </a:tc>
                <a:tc>
                  <a:txBody>
                    <a:bodyPr/>
                    <a:lstStyle/>
                    <a:p>
                      <a:pPr algn="ctr" rtl="1"/>
                      <a:r>
                        <a:rPr lang="fa-IR" sz="2800" b="1" dirty="0" smtClean="0">
                          <a:cs typeface="B Homa" pitchFamily="2" charset="-78"/>
                        </a:rPr>
                        <a:t>25.6</a:t>
                      </a:r>
                      <a:endParaRPr lang="fa-IR" sz="2800" b="1" dirty="0">
                        <a:cs typeface="B Homa" pitchFamily="2" charset="-78"/>
                      </a:endParaRPr>
                    </a:p>
                  </a:txBody>
                  <a:tcPr/>
                </a:tc>
                <a:tc>
                  <a:txBody>
                    <a:bodyPr/>
                    <a:lstStyle/>
                    <a:p>
                      <a:pPr algn="ctr" rtl="1"/>
                      <a:r>
                        <a:rPr lang="fa-IR" sz="2800" b="1" dirty="0" smtClean="0">
                          <a:cs typeface="B Homa" pitchFamily="2" charset="-78"/>
                        </a:rPr>
                        <a:t>26.2</a:t>
                      </a:r>
                      <a:endParaRPr lang="fa-IR" sz="2800" b="1" dirty="0">
                        <a:cs typeface="B Homa" pitchFamily="2" charset="-78"/>
                      </a:endParaRPr>
                    </a:p>
                  </a:txBody>
                  <a:tcPr/>
                </a:tc>
                <a:tc>
                  <a:txBody>
                    <a:bodyPr/>
                    <a:lstStyle/>
                    <a:p>
                      <a:pPr algn="ctr" rtl="1"/>
                      <a:r>
                        <a:rPr lang="fa-IR" sz="2800" b="1" dirty="0" smtClean="0">
                          <a:cs typeface="B Homa" pitchFamily="2" charset="-78"/>
                        </a:rPr>
                        <a:t>26.7</a:t>
                      </a:r>
                      <a:endParaRPr lang="fa-IR" sz="2800" b="1" dirty="0">
                        <a:cs typeface="B Homa" pitchFamily="2" charset="-78"/>
                      </a:endParaRPr>
                    </a:p>
                  </a:txBody>
                  <a:tcPr/>
                </a:tc>
              </a:tr>
              <a:tr h="1417373">
                <a:tc>
                  <a:txBody>
                    <a:bodyPr/>
                    <a:lstStyle/>
                    <a:p>
                      <a:pPr algn="ctr" rtl="1"/>
                      <a:r>
                        <a:rPr lang="fa-IR" sz="2800" b="1" dirty="0" smtClean="0">
                          <a:cs typeface="B Homa" pitchFamily="2" charset="-78"/>
                        </a:rPr>
                        <a:t>زن</a:t>
                      </a:r>
                      <a:endParaRPr lang="fa-IR" sz="2800" b="1" dirty="0">
                        <a:cs typeface="B Homa" pitchFamily="2" charset="-78"/>
                      </a:endParaRPr>
                    </a:p>
                  </a:txBody>
                  <a:tcPr/>
                </a:tc>
                <a:tc>
                  <a:txBody>
                    <a:bodyPr/>
                    <a:lstStyle/>
                    <a:p>
                      <a:pPr algn="ctr" rtl="1"/>
                      <a:r>
                        <a:rPr lang="fa-IR" sz="2800" b="1" dirty="0" smtClean="0">
                          <a:cs typeface="B Homa" pitchFamily="2" charset="-78"/>
                        </a:rPr>
                        <a:t>19.7</a:t>
                      </a:r>
                      <a:endParaRPr lang="fa-IR" sz="2800" b="1" dirty="0">
                        <a:cs typeface="B Homa" pitchFamily="2" charset="-78"/>
                      </a:endParaRPr>
                    </a:p>
                  </a:txBody>
                  <a:tcPr/>
                </a:tc>
                <a:tc>
                  <a:txBody>
                    <a:bodyPr/>
                    <a:lstStyle/>
                    <a:p>
                      <a:pPr algn="ctr" rtl="1"/>
                      <a:r>
                        <a:rPr lang="fa-IR" sz="2800" b="1" dirty="0" smtClean="0">
                          <a:cs typeface="B Homa" pitchFamily="2" charset="-78"/>
                        </a:rPr>
                        <a:t>19.9</a:t>
                      </a:r>
                      <a:endParaRPr lang="fa-IR" sz="2800" b="1" dirty="0">
                        <a:cs typeface="B Homa" pitchFamily="2" charset="-78"/>
                      </a:endParaRPr>
                    </a:p>
                  </a:txBody>
                  <a:tcPr/>
                </a:tc>
                <a:tc>
                  <a:txBody>
                    <a:bodyPr/>
                    <a:lstStyle/>
                    <a:p>
                      <a:pPr algn="ctr" rtl="1"/>
                      <a:r>
                        <a:rPr lang="fa-IR" sz="2800" b="1" dirty="0" smtClean="0">
                          <a:cs typeface="B Homa" pitchFamily="2" charset="-78"/>
                        </a:rPr>
                        <a:t>22.4</a:t>
                      </a:r>
                      <a:endParaRPr lang="fa-IR" sz="2800" b="1" dirty="0">
                        <a:cs typeface="B Homa" pitchFamily="2" charset="-78"/>
                      </a:endParaRPr>
                    </a:p>
                  </a:txBody>
                  <a:tcPr/>
                </a:tc>
                <a:tc>
                  <a:txBody>
                    <a:bodyPr/>
                    <a:lstStyle/>
                    <a:p>
                      <a:pPr algn="ctr" rtl="1"/>
                      <a:r>
                        <a:rPr lang="fa-IR" sz="2800" b="1" dirty="0" smtClean="0">
                          <a:cs typeface="B Homa" pitchFamily="2" charset="-78"/>
                        </a:rPr>
                        <a:t>23.3</a:t>
                      </a:r>
                      <a:endParaRPr lang="fa-IR" sz="2800" b="1" dirty="0">
                        <a:cs typeface="B Homa" pitchFamily="2" charset="-78"/>
                      </a:endParaRPr>
                    </a:p>
                  </a:txBody>
                  <a:tcPr/>
                </a:tc>
                <a:tc>
                  <a:txBody>
                    <a:bodyPr/>
                    <a:lstStyle/>
                    <a:p>
                      <a:pPr algn="ctr" rtl="1"/>
                      <a:r>
                        <a:rPr lang="fa-IR" sz="2800" b="1" dirty="0" smtClean="0">
                          <a:cs typeface="B Homa" pitchFamily="2" charset="-78"/>
                        </a:rPr>
                        <a:t>23.4</a:t>
                      </a:r>
                      <a:endParaRPr lang="fa-IR" sz="2800" b="1" dirty="0">
                        <a:cs typeface="B Homa" pitchFamily="2" charset="-78"/>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nts and Settings\pishgiri\My Documents\My Pictures\21.bmp"/>
          <p:cNvPicPr>
            <a:picLocks noChangeAspect="1" noChangeArrowheads="1"/>
          </p:cNvPicPr>
          <p:nvPr/>
        </p:nvPicPr>
        <p:blipFill>
          <a:blip r:embed="rId3" cstate="print"/>
          <a:srcRect/>
          <a:stretch>
            <a:fillRect/>
          </a:stretch>
        </p:blipFill>
        <p:spPr bwMode="auto">
          <a:xfrm>
            <a:off x="0" y="0"/>
            <a:ext cx="3347863" cy="6165304"/>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4" cstate="print"/>
          <a:srcRect/>
          <a:stretch>
            <a:fillRect/>
          </a:stretch>
        </p:blipFill>
        <p:spPr bwMode="auto">
          <a:xfrm>
            <a:off x="3509114" y="0"/>
            <a:ext cx="5598798" cy="63093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347864" y="188640"/>
            <a:ext cx="5796136" cy="6048672"/>
          </a:xfrm>
          <a:prstGeom prst="rect">
            <a:avLst/>
          </a:prstGeom>
          <a:noFill/>
          <a:ln w="9525">
            <a:noFill/>
            <a:miter lim="800000"/>
            <a:headEnd/>
            <a:tailEnd/>
          </a:ln>
        </p:spPr>
      </p:pic>
      <p:pic>
        <p:nvPicPr>
          <p:cNvPr id="4" name="Picture 2" descr="C:\Documents and Settings\pishgiri\My Documents\My Pictures\67dveq0.jpg"/>
          <p:cNvPicPr>
            <a:picLocks noChangeAspect="1" noChangeArrowheads="1"/>
          </p:cNvPicPr>
          <p:nvPr/>
        </p:nvPicPr>
        <p:blipFill>
          <a:blip r:embed="rId3" cstate="print"/>
          <a:srcRect/>
          <a:stretch>
            <a:fillRect/>
          </a:stretch>
        </p:blipFill>
        <p:spPr bwMode="auto">
          <a:xfrm>
            <a:off x="-1" y="0"/>
            <a:ext cx="3824359" cy="5805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548680"/>
          <a:ext cx="8784976" cy="5458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ishgiri\My Documents\My Pictures\67dveq0.jpg"/>
          <p:cNvPicPr>
            <a:picLocks noChangeAspect="1" noChangeArrowheads="1"/>
          </p:cNvPicPr>
          <p:nvPr/>
        </p:nvPicPr>
        <p:blipFill>
          <a:blip r:embed="rId2" cstate="print"/>
          <a:srcRect/>
          <a:stretch>
            <a:fillRect/>
          </a:stretch>
        </p:blipFill>
        <p:spPr bwMode="auto">
          <a:xfrm>
            <a:off x="0" y="0"/>
            <a:ext cx="3635896" cy="6858000"/>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3" cstate="print"/>
          <a:srcRect/>
          <a:stretch>
            <a:fillRect/>
          </a:stretch>
        </p:blipFill>
        <p:spPr bwMode="auto">
          <a:xfrm>
            <a:off x="3635896" y="0"/>
            <a:ext cx="550810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fa-IR" sz="4000" b="0" dirty="0" smtClean="0">
                <a:solidFill>
                  <a:schemeClr val="tx1"/>
                </a:solidFill>
                <a:cs typeface="B Titr" pitchFamily="2" charset="-78"/>
              </a:rPr>
              <a:t>روند نسبت ازدواج و طلاق های ثبت شده </a:t>
            </a:r>
            <a:br>
              <a:rPr lang="fa-IR" sz="4000" b="0" dirty="0" smtClean="0">
                <a:solidFill>
                  <a:schemeClr val="tx1"/>
                </a:solidFill>
                <a:cs typeface="B Titr" pitchFamily="2" charset="-78"/>
              </a:rPr>
            </a:br>
            <a:r>
              <a:rPr lang="fa-IR" sz="4000" b="0" dirty="0" smtClean="0">
                <a:solidFill>
                  <a:schemeClr val="tx1"/>
                </a:solidFill>
                <a:cs typeface="B Titr" pitchFamily="2" charset="-78"/>
              </a:rPr>
              <a:t> 1391-1383</a:t>
            </a:r>
            <a:endParaRPr lang="fa-IR" sz="4000" b="0" dirty="0">
              <a:solidFill>
                <a:schemeClr val="tx1"/>
              </a:solidFill>
              <a:cs typeface="B Titr" pitchFamily="2" charset="-78"/>
            </a:endParaRPr>
          </a:p>
        </p:txBody>
      </p:sp>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36512" y="-27384"/>
            <a:ext cx="9926026" cy="69127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b="0" dirty="0" smtClean="0">
                <a:solidFill>
                  <a:schemeClr val="accent6">
                    <a:lumMod val="50000"/>
                  </a:schemeClr>
                </a:solidFill>
                <a:cs typeface="B Titr" pitchFamily="2" charset="-78"/>
              </a:rPr>
              <a:t>آموزش های هنگام ازدواج:</a:t>
            </a:r>
            <a:endParaRPr lang="fa-IR" b="0" dirty="0">
              <a:solidFill>
                <a:schemeClr val="accent6">
                  <a:lumMod val="50000"/>
                </a:schemeClr>
              </a:solidFill>
              <a:cs typeface="B Titr" pitchFamily="2" charset="-78"/>
            </a:endParaRPr>
          </a:p>
        </p:txBody>
      </p:sp>
      <p:sp>
        <p:nvSpPr>
          <p:cNvPr id="5" name="Content Placeholder 4"/>
          <p:cNvSpPr>
            <a:spLocks noGrp="1"/>
          </p:cNvSpPr>
          <p:nvPr>
            <p:ph idx="1"/>
          </p:nvPr>
        </p:nvSpPr>
        <p:spPr>
          <a:xfrm>
            <a:off x="251520" y="1268760"/>
            <a:ext cx="8496944" cy="5589240"/>
          </a:xfrm>
        </p:spPr>
        <p:txBody>
          <a:bodyPr>
            <a:noAutofit/>
          </a:bodyPr>
          <a:lstStyle/>
          <a:p>
            <a:pPr algn="just">
              <a:buClr>
                <a:schemeClr val="accent6">
                  <a:lumMod val="50000"/>
                </a:schemeClr>
              </a:buClr>
              <a:buFont typeface="Wingdings" pitchFamily="2" charset="2"/>
              <a:buChar char="v"/>
            </a:pPr>
            <a:r>
              <a:rPr lang="fa-IR" sz="3400" dirty="0" smtClean="0">
                <a:cs typeface="B Homa" pitchFamily="2" charset="-78"/>
              </a:rPr>
              <a:t>گسترش بيش از 400مركز آموزش/مشاوره هنگام ازدواج در بيش از 290 شهرستان كشور </a:t>
            </a:r>
          </a:p>
          <a:p>
            <a:pPr algn="just">
              <a:buClr>
                <a:schemeClr val="accent6">
                  <a:lumMod val="50000"/>
                </a:schemeClr>
              </a:buClr>
              <a:buFont typeface="Wingdings" pitchFamily="2" charset="2"/>
              <a:buChar char="v"/>
            </a:pPr>
            <a:r>
              <a:rPr lang="fa-IR" sz="3400" dirty="0" smtClean="0">
                <a:solidFill>
                  <a:srgbClr val="FF0000"/>
                </a:solidFill>
                <a:cs typeface="B Homa" pitchFamily="2" charset="-78"/>
              </a:rPr>
              <a:t>تغيير در محتوي آموزشي و نيز ارتقاء سطح دانش مدرسين</a:t>
            </a:r>
          </a:p>
          <a:p>
            <a:pPr algn="just">
              <a:buClr>
                <a:schemeClr val="accent6">
                  <a:lumMod val="50000"/>
                </a:schemeClr>
              </a:buClr>
              <a:buFont typeface="Wingdings" pitchFamily="2" charset="2"/>
              <a:buChar char="v"/>
            </a:pPr>
            <a:r>
              <a:rPr lang="fa-IR" sz="3400" dirty="0" smtClean="0">
                <a:cs typeface="B Homa" pitchFamily="2" charset="-78"/>
              </a:rPr>
              <a:t>برگزاري كارگاه هاي بين دانشگاهي </a:t>
            </a:r>
          </a:p>
          <a:p>
            <a:pPr algn="just">
              <a:buClr>
                <a:schemeClr val="accent6">
                  <a:lumMod val="50000"/>
                </a:schemeClr>
              </a:buClr>
              <a:buFont typeface="Wingdings" pitchFamily="2" charset="2"/>
              <a:buChar char="v"/>
            </a:pPr>
            <a:r>
              <a:rPr lang="fa-IR" sz="3400" dirty="0" smtClean="0">
                <a:solidFill>
                  <a:srgbClr val="FF0000"/>
                </a:solidFill>
                <a:cs typeface="B Homa" pitchFamily="2" charset="-78"/>
              </a:rPr>
              <a:t>افزايش دانش و مهارت جوانان در آستانه ازدواج براي برقراري روابط عاطفي، اجتماعي و جنسي مناسب با همسر</a:t>
            </a:r>
            <a:endParaRPr lang="en-US" sz="3400" dirty="0" smtClean="0">
              <a:solidFill>
                <a:srgbClr val="FF0000"/>
              </a:solidFill>
              <a:cs typeface="B Homa" pitchFamily="2" charset="-78"/>
            </a:endParaRPr>
          </a:p>
          <a:p>
            <a:pPr algn="just">
              <a:buClr>
                <a:schemeClr val="accent6">
                  <a:lumMod val="50000"/>
                </a:schemeClr>
              </a:buClr>
              <a:buFont typeface="Wingdings" pitchFamily="2" charset="2"/>
              <a:buChar char="v"/>
            </a:pPr>
            <a:r>
              <a:rPr lang="fa-IR" sz="3400" dirty="0" smtClean="0">
                <a:cs typeface="B Homa" pitchFamily="2" charset="-78"/>
              </a:rPr>
              <a:t>تهيه مواد كمك آموزشي</a:t>
            </a:r>
          </a:p>
          <a:p>
            <a:pPr algn="just">
              <a:buClr>
                <a:schemeClr val="accent6">
                  <a:lumMod val="50000"/>
                </a:schemeClr>
              </a:buClr>
              <a:buFont typeface="Wingdings" pitchFamily="2" charset="2"/>
              <a:buChar char="v"/>
            </a:pPr>
            <a:r>
              <a:rPr lang="fa-IR" sz="3400" dirty="0" smtClean="0">
                <a:cs typeface="B Homa" pitchFamily="2" charset="-78"/>
              </a:rPr>
              <a:t> </a:t>
            </a:r>
            <a:r>
              <a:rPr lang="fa-IR" sz="3400" dirty="0" smtClean="0">
                <a:solidFill>
                  <a:srgbClr val="FF0000"/>
                </a:solidFill>
                <a:cs typeface="B Homa" pitchFamily="2" charset="-78"/>
              </a:rPr>
              <a:t>ایجاد پست سازمانی برای مربیان</a:t>
            </a:r>
            <a:endParaRPr lang="fa-IR" sz="3400" dirty="0">
              <a:solidFill>
                <a:srgbClr val="FF0000"/>
              </a:solidFill>
              <a:cs typeface="B Homa"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Autofit/>
          </a:bodyPr>
          <a:lstStyle/>
          <a:p>
            <a:pPr algn="just">
              <a:buNone/>
            </a:pPr>
            <a:r>
              <a:rPr lang="fa-IR" sz="2800" b="1" dirty="0" smtClean="0">
                <a:cs typeface="B Nazanin" pitchFamily="2" charset="-78"/>
              </a:rPr>
              <a:t>   مشاوره‌هاي قبل از ازدواج و بعد از ازدواج چيز خوبي است؛ البته الان هم هست ومعمول است- قبل ازازدواج ميروند</a:t>
            </a:r>
            <a:r>
              <a:rPr lang="fa-IR" sz="2800" b="1" dirty="0" smtClean="0">
                <a:solidFill>
                  <a:srgbClr val="000099"/>
                </a:solidFill>
                <a:cs typeface="B Nazanin" pitchFamily="2" charset="-78"/>
              </a:rPr>
              <a:t>، </a:t>
            </a:r>
            <a:r>
              <a:rPr lang="fa-IR" sz="2800" b="1" dirty="0" smtClean="0">
                <a:cs typeface="B Nazanin" pitchFamily="2" charset="-78"/>
              </a:rPr>
              <a:t>مشاوره‌هائي مي‌كنند و يك تعاليم وآموزشهائي به دختروپسر جوان مي‌دهند- منتها حالا معلوم مي‌شودكه يا فراگير نيست يا اجباري نيست. بايدتأكيدبشود وتأييد بشود كه اين كار انجام بگيرد. الان مراكزي هست؛وزارت بهداشت مراكزي داردكه ميروند وآنجا آموزش هایي به دختر و پسر مي دهند كه كار مفيدي است.</a:t>
            </a:r>
            <a:endParaRPr lang="en-US" sz="2800" dirty="0" smtClean="0">
              <a:cs typeface="B Nazanin" pitchFamily="2" charset="-78"/>
            </a:endParaRPr>
          </a:p>
          <a:p>
            <a:pPr algn="just">
              <a:buNone/>
            </a:pPr>
            <a:r>
              <a:rPr lang="fa-IR" sz="2800" b="1" dirty="0" smtClean="0">
                <a:cs typeface="B Nazanin" pitchFamily="2" charset="-78"/>
              </a:rPr>
              <a:t>   اين نكته هم كه بايد افرادي تربيت بشوند كه صلاحيت داشته باشند تا محرم خانواده‌ها قراربگيرند، بسيارنكته‌ي اساسي و مهمي است. من فكر مي‌كنم مشكل‌ترين بخش كار اينجا است كه بتوانيد يك چنين كاري را بكنيد. ما هم ان‌شا‌ءالله به مسئولين سفارش مي‌كنيم كه اين قضيه را دنبال كنند.</a:t>
            </a:r>
            <a:endParaRPr lang="fa-IR" sz="2800" dirty="0" smtClean="0">
              <a:cs typeface="B Nazanin" pitchFamily="2" charset="-78"/>
            </a:endParaRPr>
          </a:p>
          <a:p>
            <a:pPr algn="just"/>
            <a:endParaRPr lang="fa-IR" sz="2800" dirty="0"/>
          </a:p>
        </p:txBody>
      </p:sp>
      <p:sp>
        <p:nvSpPr>
          <p:cNvPr id="3" name="Title 2"/>
          <p:cNvSpPr>
            <a:spLocks noGrp="1"/>
          </p:cNvSpPr>
          <p:nvPr>
            <p:ph type="title"/>
          </p:nvPr>
        </p:nvSpPr>
        <p:spPr>
          <a:xfrm>
            <a:off x="457200" y="44624"/>
            <a:ext cx="8229600" cy="1143000"/>
          </a:xfrm>
        </p:spPr>
        <p:txBody>
          <a:bodyPr/>
          <a:lstStyle/>
          <a:p>
            <a:r>
              <a:rPr lang="fa-IR" sz="4000" dirty="0" smtClean="0">
                <a:solidFill>
                  <a:schemeClr val="accent6">
                    <a:lumMod val="50000"/>
                  </a:schemeClr>
                </a:solidFill>
                <a:cs typeface="B Titr" pitchFamily="2" charset="-78"/>
              </a:rPr>
              <a:t>فرمایشات مقام عظمی رهبری</a:t>
            </a:r>
            <a:r>
              <a:rPr lang="fa-IR" dirty="0" smtClean="0">
                <a:cs typeface="B Titr" pitchFamily="2" charset="-78"/>
              </a:rPr>
              <a:t>:</a:t>
            </a:r>
            <a:endParaRPr lang="fa-IR" dirty="0">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28800"/>
            <a:ext cx="8892480" cy="4608512"/>
          </a:xfrm>
        </p:spPr>
        <p:txBody>
          <a:bodyPr>
            <a:noAutofit/>
          </a:bodyPr>
          <a:lstStyle/>
          <a:p>
            <a:pPr algn="just">
              <a:buFont typeface="Wingdings" pitchFamily="2" charset="2"/>
              <a:buChar char="Ø"/>
            </a:pPr>
            <a:r>
              <a:rPr lang="fa-IR" sz="3400" dirty="0" smtClean="0">
                <a:cs typeface="B Homa" pitchFamily="2" charset="-78"/>
              </a:rPr>
              <a:t>بر اساس آمار جهانی  10-15% زوجهای بین 15- 44 سال  نابارور هستند. </a:t>
            </a:r>
          </a:p>
          <a:p>
            <a:pPr algn="just">
              <a:lnSpc>
                <a:spcPct val="150000"/>
              </a:lnSpc>
            </a:pPr>
            <a:r>
              <a:rPr lang="fa-IR" sz="3400" dirty="0" smtClean="0">
                <a:cs typeface="B Homa" pitchFamily="2" charset="-78"/>
              </a:rPr>
              <a:t>ارتقای آگاهی و نگرش و عملکرد جامعه در زمینه عوامل مستعد کننده ناباروری</a:t>
            </a:r>
          </a:p>
          <a:p>
            <a:pPr algn="just">
              <a:lnSpc>
                <a:spcPct val="150000"/>
              </a:lnSpc>
            </a:pPr>
            <a:r>
              <a:rPr lang="fa-IR" sz="3400" dirty="0" smtClean="0">
                <a:cs typeface="B Homa" pitchFamily="2" charset="-78"/>
              </a:rPr>
              <a:t>غربالگری بیمارانی که از نظر بالینی بدون علامت هستند</a:t>
            </a:r>
          </a:p>
          <a:p>
            <a:pPr algn="just">
              <a:buFont typeface="Wingdings" pitchFamily="2" charset="2"/>
              <a:buChar char="Ø"/>
            </a:pPr>
            <a:r>
              <a:rPr lang="fa-IR" sz="3400" dirty="0" smtClean="0">
                <a:cs typeface="B Homa" pitchFamily="2" charset="-78"/>
              </a:rPr>
              <a:t>حمایتهای بیمه در مورد بارداری وهمچنین درمانهای ناباروری</a:t>
            </a:r>
            <a:endParaRPr lang="en-US" sz="3400" dirty="0" smtClean="0">
              <a:cs typeface="B Homa" pitchFamily="2" charset="-78"/>
            </a:endParaRPr>
          </a:p>
        </p:txBody>
      </p:sp>
      <p:sp>
        <p:nvSpPr>
          <p:cNvPr id="3" name="Title 2"/>
          <p:cNvSpPr>
            <a:spLocks noGrp="1"/>
          </p:cNvSpPr>
          <p:nvPr>
            <p:ph type="title"/>
          </p:nvPr>
        </p:nvSpPr>
        <p:spPr/>
        <p:txBody>
          <a:bodyPr>
            <a:normAutofit/>
          </a:bodyPr>
          <a:lstStyle/>
          <a:p>
            <a:r>
              <a:rPr lang="fa-IR" sz="4400" dirty="0" smtClean="0">
                <a:solidFill>
                  <a:schemeClr val="accent6">
                    <a:lumMod val="50000"/>
                  </a:schemeClr>
                </a:solidFill>
                <a:cs typeface="B Homa" pitchFamily="2" charset="-78"/>
              </a:rPr>
              <a:t>ناباروی:</a:t>
            </a:r>
            <a:endParaRPr lang="fa-IR" sz="4400" dirty="0">
              <a:solidFill>
                <a:schemeClr val="accent6">
                  <a:lumMod val="50000"/>
                </a:schemeClr>
              </a:solidFill>
              <a:cs typeface="B Homa" pitchFamily="2" charset="-78"/>
            </a:endParaRPr>
          </a:p>
        </p:txBody>
      </p:sp>
      <p:pic>
        <p:nvPicPr>
          <p:cNvPr id="4" name="Picture 2"/>
          <p:cNvPicPr>
            <a:picLocks noChangeAspect="1" noChangeArrowheads="1"/>
          </p:cNvPicPr>
          <p:nvPr/>
        </p:nvPicPr>
        <p:blipFill>
          <a:blip r:embed="rId3" cstate="print"/>
          <a:srcRect/>
          <a:stretch>
            <a:fillRect/>
          </a:stretch>
        </p:blipFill>
        <p:spPr bwMode="auto">
          <a:xfrm>
            <a:off x="1" y="0"/>
            <a:ext cx="2195735" cy="16468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0" dirty="0" smtClean="0">
                <a:solidFill>
                  <a:schemeClr val="accent6">
                    <a:lumMod val="50000"/>
                  </a:schemeClr>
                </a:solidFill>
                <a:cs typeface="B Titr" pitchFamily="2" charset="-78"/>
              </a:rPr>
              <a:t>مقام معظم رهبری:</a:t>
            </a:r>
            <a:endParaRPr lang="fa-IR" b="0" dirty="0">
              <a:solidFill>
                <a:schemeClr val="accent6">
                  <a:lumMod val="50000"/>
                </a:schemeClr>
              </a:solidFill>
              <a:cs typeface="B Titr" pitchFamily="2" charset="-78"/>
            </a:endParaRPr>
          </a:p>
        </p:txBody>
      </p:sp>
      <p:sp>
        <p:nvSpPr>
          <p:cNvPr id="3" name="Content Placeholder 2"/>
          <p:cNvSpPr>
            <a:spLocks noGrp="1"/>
          </p:cNvSpPr>
          <p:nvPr>
            <p:ph idx="1"/>
          </p:nvPr>
        </p:nvSpPr>
        <p:spPr>
          <a:xfrm>
            <a:off x="518864" y="548680"/>
            <a:ext cx="8229600" cy="4608512"/>
          </a:xfrm>
        </p:spPr>
        <p:txBody>
          <a:bodyPr>
            <a:noAutofit/>
          </a:bodyPr>
          <a:lstStyle/>
          <a:p>
            <a:pPr algn="just">
              <a:buNone/>
            </a:pPr>
            <a:endParaRPr lang="fa-IR" sz="4000" dirty="0" smtClean="0">
              <a:cs typeface="B Homa" pitchFamily="2" charset="-78"/>
            </a:endParaRPr>
          </a:p>
          <a:p>
            <a:pPr algn="just">
              <a:buFont typeface="Wingdings" pitchFamily="2" charset="2"/>
              <a:buChar char="Ø"/>
            </a:pPr>
            <a:r>
              <a:rPr lang="fa-IR" sz="4000" dirty="0" smtClean="0">
                <a:cs typeface="B Homa" pitchFamily="2" charset="-78"/>
              </a:rPr>
              <a:t>جمعیت جوان و با نشاط، تحصیل کرده و با سواد کشور امروز یکی از عوامل پیشرفت است. </a:t>
            </a:r>
          </a:p>
          <a:p>
            <a:pPr algn="just">
              <a:buFont typeface="Wingdings" pitchFamily="2" charset="2"/>
              <a:buChar char="Ø"/>
            </a:pPr>
            <a:r>
              <a:rPr lang="fa-IR" sz="4000" dirty="0" smtClean="0">
                <a:cs typeface="B Homa" pitchFamily="2" charset="-78"/>
              </a:rPr>
              <a:t>کشور باید برود به سمت افزایش جمعیت؛ البته به نحو معقول و معتدل.</a:t>
            </a:r>
            <a:endParaRPr lang="en-US" sz="4000" dirty="0" smtClean="0">
              <a:cs typeface="B Homa" pitchFamily="2" charset="-78"/>
            </a:endParaRPr>
          </a:p>
          <a:p>
            <a:pPr algn="just">
              <a:buNone/>
            </a:pPr>
            <a:endParaRPr lang="fa-IR" sz="4000" dirty="0" smtClean="0">
              <a:cs typeface="B Homa" pitchFamily="2" charset="-78"/>
            </a:endParaRPr>
          </a:p>
          <a:p>
            <a:pPr algn="just">
              <a:buFont typeface="Wingdings" pitchFamily="2" charset="2"/>
              <a:buChar char="Ø"/>
            </a:pPr>
            <a:r>
              <a:rPr lang="fa-IR" sz="4000" dirty="0" smtClean="0">
                <a:cs typeface="B Homa" pitchFamily="2" charset="-78"/>
              </a:rPr>
              <a:t>اگر مسایل کنترلی حذف شود و کار فرهنگی انجام گیرد مشکل حل خواهد شد.</a:t>
            </a:r>
          </a:p>
          <a:p>
            <a:pPr algn="just">
              <a:buNone/>
            </a:pPr>
            <a:endParaRPr lang="fa-IR" sz="4000" dirty="0">
              <a:solidFill>
                <a:srgbClr val="0070C0"/>
              </a:solidFill>
              <a:cs typeface="B Hom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032" y="1124744"/>
            <a:ext cx="8892480" cy="4248472"/>
          </a:xfrm>
        </p:spPr>
        <p:txBody>
          <a:bodyPr>
            <a:noAutofit/>
          </a:bodyPr>
          <a:lstStyle/>
          <a:p>
            <a:pPr algn="just"/>
            <a:r>
              <a:rPr lang="fa-IR" sz="3100" dirty="0" smtClean="0">
                <a:cs typeface="B Homa" pitchFamily="2" charset="-78"/>
              </a:rPr>
              <a:t>فرهنگ سازی و  آموزش جنبه های مختلف باروری </a:t>
            </a:r>
          </a:p>
          <a:p>
            <a:pPr algn="just"/>
            <a:r>
              <a:rPr lang="fa-IR" sz="3100" dirty="0" smtClean="0">
                <a:cs typeface="B Homa" pitchFamily="2" charset="-78"/>
              </a:rPr>
              <a:t>از سنین مدرسه،کلاسهای آموزشی به جوانان و نوجوانان در مورد بیماری های مقاربتی و آنچه سلامتی جنسی ، پیشگیری از رفتارهای پرخطر</a:t>
            </a:r>
          </a:p>
          <a:p>
            <a:pPr algn="just"/>
            <a:r>
              <a:rPr lang="fa-IR" sz="3100" dirty="0" smtClean="0">
                <a:cs typeface="B Homa" pitchFamily="2" charset="-78"/>
              </a:rPr>
              <a:t>فراهم آوردن امکانات ازدواج و تسهیلات برای کاهش سن ازدواج</a:t>
            </a:r>
          </a:p>
          <a:p>
            <a:pPr algn="just"/>
            <a:r>
              <a:rPr lang="fa-IR" sz="3100" dirty="0" smtClean="0">
                <a:cs typeface="B Homa" pitchFamily="2" charset="-78"/>
              </a:rPr>
              <a:t> تشویق زوجین به فرزند آوری زودتر و فاصله گذاری مناسب بین فرزندان  5-3 سال </a:t>
            </a:r>
          </a:p>
          <a:p>
            <a:pPr algn="just"/>
            <a:r>
              <a:rPr lang="fa-IR" sz="3100" dirty="0" smtClean="0">
                <a:cs typeface="B Homa" pitchFamily="2" charset="-78"/>
              </a:rPr>
              <a:t>فراهم آوردن مراکز راهنمایی و دسترسی به مشاورات لازم جهت پیشگیری از بروز عفونتهای مقاربتی ناشی ار رفتارهای پرخطر</a:t>
            </a:r>
          </a:p>
        </p:txBody>
      </p:sp>
      <p:sp>
        <p:nvSpPr>
          <p:cNvPr id="3" name="Title 2"/>
          <p:cNvSpPr>
            <a:spLocks noGrp="1"/>
          </p:cNvSpPr>
          <p:nvPr>
            <p:ph type="title"/>
          </p:nvPr>
        </p:nvSpPr>
        <p:spPr/>
        <p:txBody>
          <a:bodyPr>
            <a:normAutofit/>
          </a:bodyPr>
          <a:lstStyle/>
          <a:p>
            <a:r>
              <a:rPr lang="fa-IR" sz="4400" dirty="0" smtClean="0">
                <a:solidFill>
                  <a:schemeClr val="accent6">
                    <a:lumMod val="50000"/>
                  </a:schemeClr>
                </a:solidFill>
                <a:cs typeface="B Homa" pitchFamily="2" charset="-78"/>
              </a:rPr>
              <a:t>ناباروی</a:t>
            </a:r>
            <a:r>
              <a:rPr lang="fa-IR" sz="4400" dirty="0" smtClean="0">
                <a:solidFill>
                  <a:schemeClr val="accent6">
                    <a:lumMod val="50000"/>
                  </a:schemeClr>
                </a:solidFill>
                <a:cs typeface="B Homa" pitchFamily="2" charset="-78"/>
              </a:rPr>
              <a:t>(ادامه)</a:t>
            </a:r>
            <a:r>
              <a:rPr lang="fa-IR" sz="4400" dirty="0" smtClean="0">
                <a:solidFill>
                  <a:schemeClr val="accent6">
                    <a:lumMod val="50000"/>
                  </a:schemeClr>
                </a:solidFill>
                <a:cs typeface="B Homa" pitchFamily="2" charset="-78"/>
              </a:rPr>
              <a:t>:</a:t>
            </a:r>
            <a:endParaRPr lang="fa-IR" sz="4400" dirty="0">
              <a:solidFill>
                <a:schemeClr val="accent6">
                  <a:lumMod val="50000"/>
                </a:schemeClr>
              </a:solidFill>
              <a:cs typeface="B Homa" pitchFamily="2" charset="-78"/>
            </a:endParaRPr>
          </a:p>
        </p:txBody>
      </p:sp>
      <p:pic>
        <p:nvPicPr>
          <p:cNvPr id="5" name="Picture 2"/>
          <p:cNvPicPr>
            <a:picLocks noChangeAspect="1" noChangeArrowheads="1"/>
          </p:cNvPicPr>
          <p:nvPr/>
        </p:nvPicPr>
        <p:blipFill>
          <a:blip r:embed="rId2" cstate="print"/>
          <a:srcRect/>
          <a:stretch>
            <a:fillRect/>
          </a:stretch>
        </p:blipFill>
        <p:spPr bwMode="auto">
          <a:xfrm>
            <a:off x="0" y="0"/>
            <a:ext cx="2051720" cy="144380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686800" cy="1143000"/>
          </a:xfrm>
        </p:spPr>
        <p:txBody>
          <a:bodyPr>
            <a:noAutofit/>
          </a:bodyPr>
          <a:lstStyle/>
          <a:p>
            <a:pPr algn="ctr" rtl="1"/>
            <a:r>
              <a:rPr lang="fa-IR" sz="2800" b="0" dirty="0">
                <a:solidFill>
                  <a:schemeClr val="accent6">
                    <a:lumMod val="50000"/>
                  </a:schemeClr>
                </a:solidFill>
                <a:cs typeface="B Titr" pitchFamily="2" charset="-78"/>
              </a:rPr>
              <a:t>منشورحقوق </a:t>
            </a:r>
            <a:r>
              <a:rPr lang="fa-IR" sz="2800" b="0" dirty="0" smtClean="0">
                <a:solidFill>
                  <a:schemeClr val="accent6">
                    <a:lumMod val="50000"/>
                  </a:schemeClr>
                </a:solidFill>
                <a:cs typeface="B Titr" pitchFamily="2" charset="-78"/>
              </a:rPr>
              <a:t>و مسووليت هاي </a:t>
            </a:r>
            <a:r>
              <a:rPr lang="fa-IR" sz="2800" b="0" dirty="0">
                <a:solidFill>
                  <a:schemeClr val="accent6">
                    <a:lumMod val="50000"/>
                  </a:schemeClr>
                </a:solidFill>
                <a:cs typeface="B Titr" pitchFamily="2" charset="-78"/>
              </a:rPr>
              <a:t>زنان درنظام جمهوري اسلامي </a:t>
            </a:r>
            <a:r>
              <a:rPr lang="fa-IR" sz="2800" b="0" dirty="0" smtClean="0">
                <a:solidFill>
                  <a:schemeClr val="accent6">
                    <a:lumMod val="50000"/>
                  </a:schemeClr>
                </a:solidFill>
                <a:cs typeface="B Titr" pitchFamily="2" charset="-78"/>
              </a:rPr>
              <a:t>ايران: </a:t>
            </a:r>
            <a:r>
              <a:rPr lang="fa-IR" sz="2800" b="0" dirty="0">
                <a:solidFill>
                  <a:schemeClr val="accent6">
                    <a:lumMod val="50000"/>
                  </a:schemeClr>
                </a:solidFill>
                <a:cs typeface="B Titr" pitchFamily="2" charset="-78"/>
              </a:rPr>
              <a:t>قانون </a:t>
            </a:r>
            <a:r>
              <a:rPr lang="fa-IR" sz="2800" b="0" dirty="0" smtClean="0">
                <a:solidFill>
                  <a:schemeClr val="accent6">
                    <a:lumMod val="50000"/>
                  </a:schemeClr>
                </a:solidFill>
                <a:cs typeface="B Titr" pitchFamily="2" charset="-78"/>
              </a:rPr>
              <a:t>٣٠٦5</a:t>
            </a:r>
            <a:endParaRPr lang="fa-IR" sz="2800" b="0" dirty="0">
              <a:solidFill>
                <a:schemeClr val="accent6">
                  <a:lumMod val="50000"/>
                </a:schemeClr>
              </a:solidFill>
              <a:cs typeface="B Titr" pitchFamily="2" charset="-78"/>
            </a:endParaRPr>
          </a:p>
        </p:txBody>
      </p:sp>
      <p:sp>
        <p:nvSpPr>
          <p:cNvPr id="5" name="Content Placeholder 4"/>
          <p:cNvSpPr>
            <a:spLocks noGrp="1"/>
          </p:cNvSpPr>
          <p:nvPr>
            <p:ph idx="1"/>
          </p:nvPr>
        </p:nvSpPr>
        <p:spPr>
          <a:xfrm>
            <a:off x="457200" y="1295400"/>
            <a:ext cx="8229600" cy="5334000"/>
          </a:xfrm>
        </p:spPr>
        <p:txBody>
          <a:bodyPr>
            <a:noAutofit/>
          </a:bodyPr>
          <a:lstStyle/>
          <a:p>
            <a:pPr algn="r" rtl="1"/>
            <a:r>
              <a:rPr lang="fa-IR" sz="2200" dirty="0">
                <a:cs typeface="B Homa" pitchFamily="2" charset="-78"/>
              </a:rPr>
              <a:t>بخش اول: حقوق و </a:t>
            </a:r>
            <a:r>
              <a:rPr lang="fa-IR" sz="2200" dirty="0" smtClean="0">
                <a:cs typeface="B Homa" pitchFamily="2" charset="-78"/>
              </a:rPr>
              <a:t>مسووليت </a:t>
            </a:r>
            <a:r>
              <a:rPr lang="fa-IR" sz="2200" dirty="0">
                <a:cs typeface="B Homa" pitchFamily="2" charset="-78"/>
              </a:rPr>
              <a:t>هاي فردي زنان</a:t>
            </a:r>
          </a:p>
          <a:p>
            <a:pPr marL="0" indent="0" algn="r" rtl="1">
              <a:buNone/>
            </a:pPr>
            <a:r>
              <a:rPr lang="fa-IR" sz="2200" dirty="0">
                <a:cs typeface="B Homa" pitchFamily="2" charset="-78"/>
              </a:rPr>
              <a:t>١ </a:t>
            </a:r>
            <a:r>
              <a:rPr lang="fa-IR" sz="2200" dirty="0" smtClean="0">
                <a:cs typeface="B Homa" pitchFamily="2" charset="-78"/>
              </a:rPr>
              <a:t>- حق </a:t>
            </a:r>
            <a:r>
              <a:rPr lang="fa-IR" sz="2200" dirty="0">
                <a:cs typeface="B Homa" pitchFamily="2" charset="-78"/>
              </a:rPr>
              <a:t>برخورداري از حيات شايسته و تماميت جسماني و </a:t>
            </a:r>
            <a:r>
              <a:rPr lang="fa-IR" sz="2200" dirty="0" smtClean="0">
                <a:cs typeface="B Homa" pitchFamily="2" charset="-78"/>
              </a:rPr>
              <a:t>مسووليت </a:t>
            </a:r>
            <a:r>
              <a:rPr lang="fa-IR" sz="2200" dirty="0">
                <a:cs typeface="B Homa" pitchFamily="2" charset="-78"/>
              </a:rPr>
              <a:t>محافظت از آن در مقابل هر </a:t>
            </a:r>
            <a:r>
              <a:rPr lang="fa-IR" sz="2200" dirty="0" smtClean="0">
                <a:cs typeface="B Homa" pitchFamily="2" charset="-78"/>
              </a:rPr>
              <a:t>گونه بيماري</a:t>
            </a:r>
            <a:r>
              <a:rPr lang="fa-IR" sz="2200" dirty="0">
                <a:cs typeface="B Homa" pitchFamily="2" charset="-78"/>
              </a:rPr>
              <a:t>، حادثه و يا </a:t>
            </a:r>
            <a:r>
              <a:rPr lang="fa-IR" sz="2200" dirty="0" smtClean="0">
                <a:cs typeface="B Homa" pitchFamily="2" charset="-78"/>
              </a:rPr>
              <a:t>تعدي</a:t>
            </a:r>
            <a:endParaRPr lang="en-US" sz="2200" dirty="0" smtClean="0">
              <a:cs typeface="B Homa" pitchFamily="2" charset="-78"/>
            </a:endParaRPr>
          </a:p>
          <a:p>
            <a:pPr algn="r" rtl="1"/>
            <a:r>
              <a:rPr lang="fa-IR" sz="2200" dirty="0">
                <a:cs typeface="B Homa" pitchFamily="2" charset="-78"/>
              </a:rPr>
              <a:t>بخش دوم: حقوق و </a:t>
            </a:r>
            <a:r>
              <a:rPr lang="fa-IR" sz="2200" dirty="0" smtClean="0">
                <a:cs typeface="B Homa" pitchFamily="2" charset="-78"/>
              </a:rPr>
              <a:t>مسووليت </a:t>
            </a:r>
            <a:r>
              <a:rPr lang="fa-IR" sz="2200" dirty="0">
                <a:cs typeface="B Homa" pitchFamily="2" charset="-78"/>
              </a:rPr>
              <a:t>هاي خانوادگي </a:t>
            </a:r>
            <a:r>
              <a:rPr lang="fa-IR" sz="2200" dirty="0" smtClean="0">
                <a:cs typeface="B Homa" pitchFamily="2" charset="-78"/>
              </a:rPr>
              <a:t>زنان</a:t>
            </a:r>
            <a:endParaRPr lang="en-US" sz="2200" dirty="0" smtClean="0">
              <a:cs typeface="B Homa" pitchFamily="2" charset="-78"/>
            </a:endParaRPr>
          </a:p>
          <a:p>
            <a:pPr marL="0" indent="0" algn="r" rtl="1">
              <a:buNone/>
            </a:pPr>
            <a:r>
              <a:rPr lang="fa-IR" sz="2200" dirty="0">
                <a:cs typeface="B Homa" pitchFamily="2" charset="-78"/>
              </a:rPr>
              <a:t> </a:t>
            </a:r>
            <a:r>
              <a:rPr lang="fa-IR" sz="2200" dirty="0" smtClean="0">
                <a:cs typeface="B Homa" pitchFamily="2" charset="-78"/>
              </a:rPr>
              <a:t>33- حق </a:t>
            </a:r>
            <a:r>
              <a:rPr lang="fa-IR" sz="2200" dirty="0">
                <a:cs typeface="B Homa" pitchFamily="2" charset="-78"/>
              </a:rPr>
              <a:t>باروري، بارداري، تنظيم و </a:t>
            </a:r>
            <a:r>
              <a:rPr lang="fa-IR" sz="2200" dirty="0" smtClean="0">
                <a:cs typeface="B Homa" pitchFamily="2" charset="-78"/>
              </a:rPr>
              <a:t>كنترل </a:t>
            </a:r>
            <a:r>
              <a:rPr lang="fa-IR" sz="2200" dirty="0">
                <a:cs typeface="B Homa" pitchFamily="2" charset="-78"/>
              </a:rPr>
              <a:t>آن و بهره مندي از آموزش ها و امكانات مناسب در اين </a:t>
            </a:r>
            <a:r>
              <a:rPr lang="fa-IR" sz="2200" dirty="0" smtClean="0">
                <a:cs typeface="B Homa" pitchFamily="2" charset="-78"/>
              </a:rPr>
              <a:t>زمينه</a:t>
            </a:r>
          </a:p>
          <a:p>
            <a:pPr algn="r" rtl="1"/>
            <a:r>
              <a:rPr lang="fa-IR" sz="2200" dirty="0">
                <a:cs typeface="B Homa" pitchFamily="2" charset="-78"/>
              </a:rPr>
              <a:t>بخش سوم: حقوق و </a:t>
            </a:r>
            <a:r>
              <a:rPr lang="fa-IR" sz="2200" dirty="0" smtClean="0">
                <a:cs typeface="B Homa" pitchFamily="2" charset="-78"/>
              </a:rPr>
              <a:t>مسووليت </a:t>
            </a:r>
            <a:r>
              <a:rPr lang="fa-IR" sz="2200" dirty="0">
                <a:cs typeface="B Homa" pitchFamily="2" charset="-78"/>
              </a:rPr>
              <a:t>هاي اجتماعي زنان</a:t>
            </a:r>
          </a:p>
          <a:p>
            <a:pPr algn="r" rtl="1"/>
            <a:r>
              <a:rPr lang="fa-IR" sz="2200" dirty="0">
                <a:cs typeface="B Homa" pitchFamily="2" charset="-78"/>
              </a:rPr>
              <a:t>فصل اول: حقوق و </a:t>
            </a:r>
            <a:r>
              <a:rPr lang="fa-IR" sz="2200" dirty="0" smtClean="0">
                <a:cs typeface="B Homa" pitchFamily="2" charset="-78"/>
              </a:rPr>
              <a:t>مسووليت </a:t>
            </a:r>
            <a:r>
              <a:rPr lang="fa-IR" sz="2200" dirty="0">
                <a:cs typeface="B Homa" pitchFamily="2" charset="-78"/>
              </a:rPr>
              <a:t>هاي سلامت جسمي و رواني زنان</a:t>
            </a:r>
          </a:p>
          <a:p>
            <a:pPr marL="0" indent="0" algn="r" rtl="1">
              <a:buNone/>
            </a:pPr>
            <a:r>
              <a:rPr lang="fa-IR" sz="2200" dirty="0">
                <a:cs typeface="B Homa" pitchFamily="2" charset="-78"/>
              </a:rPr>
              <a:t>۴٧  حق برخورداري از سلامت جسمي و رواني در زندگي فردي، خانوادگي و اجتماعي با توجه </a:t>
            </a:r>
            <a:r>
              <a:rPr lang="fa-IR" sz="2200" dirty="0" smtClean="0">
                <a:cs typeface="B Homa" pitchFamily="2" charset="-78"/>
              </a:rPr>
              <a:t>به ويژگي </a:t>
            </a:r>
            <a:r>
              <a:rPr lang="fa-IR" sz="2200" dirty="0">
                <a:cs typeface="B Homa" pitchFamily="2" charset="-78"/>
              </a:rPr>
              <a:t>هاي زنان در مراحل مختلف زندگي و </a:t>
            </a:r>
            <a:r>
              <a:rPr lang="fa-IR" sz="2200" dirty="0" smtClean="0">
                <a:cs typeface="B Homa" pitchFamily="2" charset="-78"/>
              </a:rPr>
              <a:t>مسووليت </a:t>
            </a:r>
            <a:r>
              <a:rPr lang="fa-IR" sz="2200" dirty="0">
                <a:cs typeface="B Homa" pitchFamily="2" charset="-78"/>
              </a:rPr>
              <a:t>حفاظت از </a:t>
            </a:r>
            <a:r>
              <a:rPr lang="fa-IR" sz="2200" dirty="0" smtClean="0">
                <a:cs typeface="B Homa" pitchFamily="2" charset="-78"/>
              </a:rPr>
              <a:t>آن</a:t>
            </a:r>
          </a:p>
          <a:p>
            <a:pPr marL="0" indent="0" algn="r" rtl="1">
              <a:buNone/>
            </a:pPr>
            <a:r>
              <a:rPr lang="fa-IR" sz="2200" dirty="0">
                <a:cs typeface="B Homa" pitchFamily="2" charset="-78"/>
              </a:rPr>
              <a:t>۵٢  حق آگاهي و </a:t>
            </a:r>
            <a:r>
              <a:rPr lang="fa-IR" sz="2200" dirty="0" smtClean="0">
                <a:cs typeface="B Homa" pitchFamily="2" charset="-78"/>
              </a:rPr>
              <a:t>مشارکت </a:t>
            </a:r>
            <a:r>
              <a:rPr lang="fa-IR" sz="2200" dirty="0">
                <a:cs typeface="B Homa" pitchFamily="2" charset="-78"/>
              </a:rPr>
              <a:t>زنان در تصميم گيري هاي مربوط به </a:t>
            </a:r>
            <a:r>
              <a:rPr lang="fa-IR" sz="2200" dirty="0" smtClean="0">
                <a:cs typeface="B Homa" pitchFamily="2" charset="-78"/>
              </a:rPr>
              <a:t>کنترل </a:t>
            </a:r>
            <a:r>
              <a:rPr lang="fa-IR" sz="2200" dirty="0">
                <a:cs typeface="B Homa" pitchFamily="2" charset="-78"/>
              </a:rPr>
              <a:t>باروري و تنظيم </a:t>
            </a:r>
            <a:r>
              <a:rPr lang="fa-IR" sz="2200" dirty="0" smtClean="0">
                <a:cs typeface="B Homa" pitchFamily="2" charset="-78"/>
              </a:rPr>
              <a:t>خانواده</a:t>
            </a:r>
          </a:p>
          <a:p>
            <a:pPr marL="0" indent="0" algn="r" rtl="1">
              <a:buNone/>
            </a:pPr>
            <a:r>
              <a:rPr lang="fa-IR" sz="2200" dirty="0">
                <a:cs typeface="B Homa" pitchFamily="2" charset="-78"/>
              </a:rPr>
              <a:t>۵۵  حق برخورداري از بهداشت باروري و بارداري</a:t>
            </a:r>
            <a:r>
              <a:rPr lang="fa-IR" sz="2200" dirty="0" smtClean="0">
                <a:cs typeface="B Homa" pitchFamily="2" charset="-78"/>
              </a:rPr>
              <a:t>، زايمان </a:t>
            </a:r>
            <a:r>
              <a:rPr lang="fa-IR" sz="2200" dirty="0">
                <a:cs typeface="B Homa" pitchFamily="2" charset="-78"/>
              </a:rPr>
              <a:t>سالم، مراقبت هاي بهداشتي پس از زايمان </a:t>
            </a:r>
            <a:r>
              <a:rPr lang="fa-IR" sz="2200" dirty="0" smtClean="0">
                <a:cs typeface="B Homa" pitchFamily="2" charset="-78"/>
              </a:rPr>
              <a:t>با استفاده </a:t>
            </a:r>
            <a:r>
              <a:rPr lang="fa-IR" sz="2200" dirty="0">
                <a:cs typeface="B Homa" pitchFamily="2" charset="-78"/>
              </a:rPr>
              <a:t>از زنان متخصص </a:t>
            </a:r>
            <a:r>
              <a:rPr lang="fa-IR" sz="2200" dirty="0" smtClean="0">
                <a:cs typeface="B Homa" pitchFamily="2" charset="-78"/>
              </a:rPr>
              <a:t>و پيشگيري </a:t>
            </a:r>
            <a:r>
              <a:rPr lang="fa-IR" sz="2200" dirty="0">
                <a:cs typeface="B Homa" pitchFamily="2" charset="-78"/>
              </a:rPr>
              <a:t>و درمان </a:t>
            </a:r>
            <a:r>
              <a:rPr lang="fa-IR" sz="2200" dirty="0" smtClean="0">
                <a:cs typeface="B Homa" pitchFamily="2" charset="-78"/>
              </a:rPr>
              <a:t>بيماري هاي </a:t>
            </a:r>
            <a:r>
              <a:rPr lang="fa-IR" sz="2200" dirty="0">
                <a:cs typeface="B Homa" pitchFamily="2" charset="-78"/>
              </a:rPr>
              <a:t>شايع زنان، </a:t>
            </a:r>
            <a:r>
              <a:rPr lang="fa-IR" sz="2200" dirty="0" smtClean="0">
                <a:cs typeface="B Homa" pitchFamily="2" charset="-78"/>
              </a:rPr>
              <a:t>بيماري هاي </a:t>
            </a:r>
            <a:r>
              <a:rPr lang="fa-IR" sz="2200" dirty="0">
                <a:cs typeface="B Homa" pitchFamily="2" charset="-78"/>
              </a:rPr>
              <a:t>مقاربتي و نازايي آنان</a:t>
            </a:r>
          </a:p>
        </p:txBody>
      </p:sp>
    </p:spTree>
    <p:extLst>
      <p:ext uri="{BB962C8B-B14F-4D97-AF65-F5344CB8AC3E}">
        <p14:creationId xmlns="" xmlns:p14="http://schemas.microsoft.com/office/powerpoint/2010/main" val="2387562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5950441"/>
          </a:xfrm>
          <a:prstGeom prst="rect">
            <a:avLst/>
          </a:prstGeom>
          <a:noFill/>
          <a:ln w="9525">
            <a:noFill/>
            <a:miter lim="800000"/>
            <a:headEnd/>
            <a:tailEnd/>
          </a:ln>
          <a:effectLst/>
        </p:spPr>
      </p:pic>
      <p:sp>
        <p:nvSpPr>
          <p:cNvPr id="5" name="Content Placeholder 4"/>
          <p:cNvSpPr>
            <a:spLocks noGrp="1"/>
          </p:cNvSpPr>
          <p:nvPr>
            <p:ph idx="1"/>
          </p:nvPr>
        </p:nvSpPr>
        <p:spPr>
          <a:xfrm>
            <a:off x="1825352" y="2359421"/>
            <a:ext cx="8435280" cy="4525963"/>
          </a:xfrm>
        </p:spPr>
        <p:txBody>
          <a:bodyPr>
            <a:normAutofit lnSpcReduction="10000"/>
          </a:bodyPr>
          <a:lstStyle/>
          <a:p>
            <a:endParaRPr lang="fa-IR" sz="4000" b="1" dirty="0" smtClean="0">
              <a:cs typeface="B Homa" pitchFamily="2" charset="-78"/>
            </a:endParaRPr>
          </a:p>
          <a:p>
            <a:endParaRPr lang="fa-IR" sz="4000" b="1" dirty="0" smtClean="0">
              <a:cs typeface="B Homa" pitchFamily="2" charset="-78"/>
            </a:endParaRPr>
          </a:p>
          <a:p>
            <a:endParaRPr lang="fa-IR" sz="4000" b="1" dirty="0" smtClean="0">
              <a:cs typeface="B Homa" pitchFamily="2" charset="-78"/>
            </a:endParaRPr>
          </a:p>
          <a:p>
            <a:endParaRPr lang="fa-IR" sz="4000" b="1" dirty="0" smtClean="0">
              <a:cs typeface="B Homa" pitchFamily="2" charset="-78"/>
            </a:endParaRPr>
          </a:p>
          <a:p>
            <a:endParaRPr lang="fa-IR" sz="4000" b="1" dirty="0" smtClean="0">
              <a:cs typeface="B Homa" pitchFamily="2" charset="-78"/>
            </a:endParaRPr>
          </a:p>
          <a:p>
            <a:endParaRPr lang="fa-IR" sz="4000" b="1" dirty="0" smtClean="0">
              <a:cs typeface="B Homa" pitchFamily="2" charset="-78"/>
            </a:endParaRPr>
          </a:p>
          <a:p>
            <a:pPr algn="ctr"/>
            <a:r>
              <a:rPr lang="fa-IR" sz="4000" b="1" dirty="0" smtClean="0">
                <a:cs typeface="B Homa" pitchFamily="2" charset="-78"/>
              </a:rPr>
              <a:t>با آرزوی شادی و سلامتی روز افزون </a:t>
            </a:r>
            <a:endParaRPr lang="fa-IR" sz="4000" b="1" dirty="0">
              <a:cs typeface="B Hom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872" y="1124744"/>
            <a:ext cx="8229600" cy="5472608"/>
          </a:xfrm>
        </p:spPr>
        <p:txBody>
          <a:bodyPr>
            <a:noAutofit/>
          </a:bodyPr>
          <a:lstStyle/>
          <a:p>
            <a:pPr algn="just">
              <a:buFont typeface="Wingdings" pitchFamily="2" charset="2"/>
              <a:buChar char="Ø"/>
            </a:pPr>
            <a:r>
              <a:rPr lang="fa-IR" sz="4400" dirty="0" smtClean="0">
                <a:cs typeface="B Homa" pitchFamily="2" charset="-78"/>
              </a:rPr>
              <a:t>افزایش بارداری های ارادی و خواسته.</a:t>
            </a:r>
          </a:p>
          <a:p>
            <a:pPr algn="just">
              <a:buFont typeface="Wingdings" pitchFamily="2" charset="2"/>
              <a:buChar char="Ø"/>
            </a:pPr>
            <a:r>
              <a:rPr lang="fa-IR" sz="4400" dirty="0" smtClean="0">
                <a:cs typeface="B Homa" pitchFamily="2" charset="-78"/>
              </a:rPr>
              <a:t>افزایش میزان رضایتمندی زوجین از زندگی زناشویی با هدف تحکیم و تعالی بنیان خانواده.</a:t>
            </a:r>
          </a:p>
          <a:p>
            <a:pPr algn="just">
              <a:buFont typeface="Wingdings" pitchFamily="2" charset="2"/>
              <a:buChar char="Ø"/>
            </a:pPr>
            <a:r>
              <a:rPr lang="fa-IR" sz="4400" dirty="0" smtClean="0">
                <a:cs typeface="B Homa" pitchFamily="2" charset="-78"/>
              </a:rPr>
              <a:t>ارتقاء فرهنگ ازدواج در سنین قانونی.</a:t>
            </a:r>
          </a:p>
          <a:p>
            <a:pPr algn="just">
              <a:buFont typeface="Wingdings" pitchFamily="2" charset="2"/>
              <a:buChar char="Ø"/>
            </a:pPr>
            <a:r>
              <a:rPr lang="fa-IR" sz="4400" dirty="0" smtClean="0">
                <a:cs typeface="B Homa" pitchFamily="2" charset="-78"/>
              </a:rPr>
              <a:t>افزایش بهره مندی جمعیت هدف به مراقبت های اولیه باروری سالم و ناباروری.</a:t>
            </a:r>
          </a:p>
        </p:txBody>
      </p:sp>
      <p:sp>
        <p:nvSpPr>
          <p:cNvPr id="3" name="Title 2"/>
          <p:cNvSpPr>
            <a:spLocks noGrp="1"/>
          </p:cNvSpPr>
          <p:nvPr>
            <p:ph type="title"/>
          </p:nvPr>
        </p:nvSpPr>
        <p:spPr/>
        <p:txBody>
          <a:bodyPr>
            <a:normAutofit/>
          </a:bodyPr>
          <a:lstStyle/>
          <a:p>
            <a:pPr algn="ctr"/>
            <a:r>
              <a:rPr lang="fa-IR" sz="4400" b="0" dirty="0" smtClean="0">
                <a:solidFill>
                  <a:schemeClr val="accent6">
                    <a:lumMod val="50000"/>
                  </a:schemeClr>
                </a:solidFill>
                <a:cs typeface="B Titr" pitchFamily="2" charset="-78"/>
              </a:rPr>
              <a:t>اهداف راهبردی</a:t>
            </a:r>
            <a:endParaRPr lang="fa-IR" sz="4400" b="0" dirty="0">
              <a:solidFill>
                <a:schemeClr val="accent6">
                  <a:lumMod val="50000"/>
                </a:schemeClr>
              </a:solidFill>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sz="4400" dirty="0" smtClean="0">
                <a:solidFill>
                  <a:schemeClr val="tx1"/>
                </a:solidFill>
                <a:cs typeface="B Titr" pitchFamily="2" charset="-78"/>
              </a:rPr>
              <a:t>تاخیر در تولد فرزند اول زنان</a:t>
            </a:r>
            <a:endParaRPr lang="fa-IR" dirty="0">
              <a:solidFill>
                <a:schemeClr val="tx1"/>
              </a:solidFill>
              <a:cs typeface="B Titr" pitchFamily="2" charset="-78"/>
            </a:endParaRPr>
          </a:p>
        </p:txBody>
      </p:sp>
      <p:sp>
        <p:nvSpPr>
          <p:cNvPr id="7" name="Text Placeholder 6"/>
          <p:cNvSpPr>
            <a:spLocks noGrp="1"/>
          </p:cNvSpPr>
          <p:nvPr>
            <p:ph type="body" sz="half" idx="3"/>
          </p:nvPr>
        </p:nvSpPr>
        <p:spPr>
          <a:xfrm>
            <a:off x="2771800" y="1556792"/>
            <a:ext cx="6048672" cy="4615408"/>
          </a:xfrm>
          <a:solidFill>
            <a:schemeClr val="accent6">
              <a:lumMod val="75000"/>
            </a:schemeClr>
          </a:solidFill>
        </p:spPr>
        <p:txBody>
          <a:bodyPr>
            <a:normAutofit lnSpcReduction="10000"/>
          </a:bodyPr>
          <a:lstStyle/>
          <a:p>
            <a:pPr algn="just"/>
            <a:endParaRPr lang="fa-IR" sz="4400" dirty="0" smtClean="0">
              <a:solidFill>
                <a:schemeClr val="tx1"/>
              </a:solidFill>
              <a:cs typeface="B Homa" pitchFamily="2" charset="-78"/>
            </a:endParaRPr>
          </a:p>
          <a:p>
            <a:pPr algn="just"/>
            <a:r>
              <a:rPr lang="fa-IR" sz="4400" dirty="0" smtClean="0">
                <a:solidFill>
                  <a:schemeClr val="tx1"/>
                </a:solidFill>
                <a:cs typeface="B Homa" pitchFamily="2" charset="-78"/>
              </a:rPr>
              <a:t>*از دست دادن فرصت سن بهتر برای باروری مادر (18-35 سال)</a:t>
            </a:r>
            <a:endParaRPr lang="en-US" sz="4400" dirty="0" smtClean="0">
              <a:solidFill>
                <a:schemeClr val="tx1"/>
              </a:solidFill>
              <a:cs typeface="B Homa" pitchFamily="2" charset="-78"/>
            </a:endParaRPr>
          </a:p>
          <a:p>
            <a:pPr algn="just"/>
            <a:r>
              <a:rPr lang="fa-IR" sz="4400" dirty="0" smtClean="0">
                <a:solidFill>
                  <a:schemeClr val="tx1"/>
                </a:solidFill>
                <a:cs typeface="B Homa" pitchFamily="2" charset="-78"/>
              </a:rPr>
              <a:t>* سن پدر</a:t>
            </a:r>
          </a:p>
          <a:p>
            <a:pPr algn="just"/>
            <a:endParaRPr lang="fa-IR" sz="4400" dirty="0" smtClean="0">
              <a:solidFill>
                <a:schemeClr val="tx1"/>
              </a:solidFill>
              <a:cs typeface="B Homa" pitchFamily="2" charset="-78"/>
            </a:endParaRPr>
          </a:p>
          <a:p>
            <a:pPr algn="just"/>
            <a:r>
              <a:rPr lang="fa-IR" sz="4400" dirty="0" smtClean="0">
                <a:solidFill>
                  <a:schemeClr val="tx1"/>
                </a:solidFill>
                <a:cs typeface="B Homa" pitchFamily="2" charset="-78"/>
              </a:rPr>
              <a:t>* </a:t>
            </a:r>
            <a:r>
              <a:rPr lang="fa-IR" sz="4400" dirty="0">
                <a:solidFill>
                  <a:schemeClr val="tx1"/>
                </a:solidFill>
                <a:cs typeface="B Homa" pitchFamily="2" charset="-78"/>
              </a:rPr>
              <a:t>تشخیص </a:t>
            </a:r>
            <a:r>
              <a:rPr lang="fa-IR" sz="4400" dirty="0" smtClean="0">
                <a:solidFill>
                  <a:schemeClr val="tx1"/>
                </a:solidFill>
                <a:cs typeface="B Homa" pitchFamily="2" charset="-78"/>
              </a:rPr>
              <a:t>دیرتر نازایی </a:t>
            </a:r>
            <a:r>
              <a:rPr lang="fa-IR" sz="4400" dirty="0">
                <a:solidFill>
                  <a:schemeClr val="tx1"/>
                </a:solidFill>
                <a:cs typeface="B Homa" pitchFamily="2" charset="-78"/>
              </a:rPr>
              <a:t>اولیه</a:t>
            </a:r>
            <a:endParaRPr lang="fa-IR" sz="4400" dirty="0" smtClean="0">
              <a:solidFill>
                <a:schemeClr val="tx1"/>
              </a:solidFill>
              <a:cs typeface="B Homa" pitchFamily="2" charset="-78"/>
            </a:endParaRPr>
          </a:p>
          <a:p>
            <a:pPr algn="just"/>
            <a:endParaRPr lang="fa-IR" sz="4400" dirty="0">
              <a:solidFill>
                <a:schemeClr val="tx1"/>
              </a:solidFill>
              <a:cs typeface="B Homa" pitchFamily="2" charset="-78"/>
            </a:endParaRPr>
          </a:p>
        </p:txBody>
      </p:sp>
      <p:graphicFrame>
        <p:nvGraphicFramePr>
          <p:cNvPr id="9" name="Content Placeholder 3"/>
          <p:cNvGraphicFramePr>
            <a:graphicFrameLocks noGrp="1"/>
          </p:cNvGraphicFramePr>
          <p:nvPr>
            <p:ph sz="quarter" idx="2"/>
            <p:extLst>
              <p:ext uri="{D42A27DB-BD31-4B8C-83A1-F6EECF244321}">
                <p14:modId xmlns="" xmlns:p14="http://schemas.microsoft.com/office/powerpoint/2010/main" val="1606626699"/>
              </p:ext>
            </p:extLst>
          </p:nvPr>
        </p:nvGraphicFramePr>
        <p:xfrm>
          <a:off x="251520" y="1484784"/>
          <a:ext cx="4392488" cy="479268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Grp="1" noChangeAspect="1" noChangeArrowheads="1"/>
          </p:cNvPicPr>
          <p:nvPr>
            <p:ph idx="1"/>
          </p:nvPr>
        </p:nvPicPr>
        <p:blipFill>
          <a:blip r:embed="rId4" cstate="print"/>
          <a:srcRect/>
          <a:stretch>
            <a:fillRect/>
          </a:stretch>
        </p:blipFill>
        <p:spPr bwMode="auto">
          <a:xfrm>
            <a:off x="265879" y="208791"/>
            <a:ext cx="2217889" cy="18520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4400" dirty="0" smtClean="0">
                <a:solidFill>
                  <a:srgbClr val="0070C0"/>
                </a:solidFill>
                <a:cs typeface="B Homa" pitchFamily="2" charset="-78"/>
              </a:rPr>
              <a:t>افزایش فاصله تولدفرزند اول و دوم </a:t>
            </a:r>
            <a:endParaRPr lang="fa-IR" dirty="0">
              <a:solidFill>
                <a:srgbClr val="0070C0"/>
              </a:solidFill>
              <a:cs typeface="B Homa" pitchFamily="2" charset="-78"/>
            </a:endParaRPr>
          </a:p>
        </p:txBody>
      </p:sp>
      <p:sp>
        <p:nvSpPr>
          <p:cNvPr id="7" name="Text Placeholder 6"/>
          <p:cNvSpPr>
            <a:spLocks noGrp="1"/>
          </p:cNvSpPr>
          <p:nvPr>
            <p:ph type="body" sz="half" idx="3"/>
          </p:nvPr>
        </p:nvSpPr>
        <p:spPr>
          <a:xfrm>
            <a:off x="3131841" y="1340768"/>
            <a:ext cx="5544616" cy="4831432"/>
          </a:xfrm>
          <a:solidFill>
            <a:srgbClr val="00B0F0"/>
          </a:solidFill>
        </p:spPr>
        <p:txBody>
          <a:bodyPr>
            <a:noAutofit/>
          </a:bodyPr>
          <a:lstStyle/>
          <a:p>
            <a:pPr algn="just"/>
            <a:endParaRPr lang="en-US" sz="4000" dirty="0" smtClean="0">
              <a:solidFill>
                <a:schemeClr val="tx1"/>
              </a:solidFill>
              <a:cs typeface="B Homa" pitchFamily="2" charset="-78"/>
            </a:endParaRPr>
          </a:p>
          <a:p>
            <a:pPr algn="just"/>
            <a:r>
              <a:rPr lang="fa-IR" sz="4000" dirty="0" smtClean="0">
                <a:solidFill>
                  <a:schemeClr val="tx1"/>
                </a:solidFill>
                <a:cs typeface="B Homa" pitchFamily="2" charset="-78"/>
              </a:rPr>
              <a:t>* تشخیص دیرتر نازایی ثانویه</a:t>
            </a:r>
          </a:p>
          <a:p>
            <a:pPr algn="just"/>
            <a:r>
              <a:rPr lang="fa-IR" sz="4000" dirty="0" smtClean="0">
                <a:solidFill>
                  <a:schemeClr val="tx1"/>
                </a:solidFill>
                <a:cs typeface="B Homa" pitchFamily="2" charset="-78"/>
              </a:rPr>
              <a:t>* ازدست دادن فرصت سن بهتر باروری (18- 35 سال)</a:t>
            </a:r>
          </a:p>
          <a:p>
            <a:pPr algn="just"/>
            <a:r>
              <a:rPr lang="fa-IR" sz="4000" dirty="0" smtClean="0">
                <a:solidFill>
                  <a:schemeClr val="tx1"/>
                </a:solidFill>
                <a:cs typeface="B Homa" pitchFamily="2" charset="-78"/>
              </a:rPr>
              <a:t> * احتمال بروز بیماری ها</a:t>
            </a:r>
          </a:p>
          <a:p>
            <a:pPr algn="just"/>
            <a:r>
              <a:rPr lang="fa-IR" sz="4000" dirty="0" smtClean="0">
                <a:solidFill>
                  <a:schemeClr val="tx1"/>
                </a:solidFill>
                <a:cs typeface="B Homa" pitchFamily="2" charset="-78"/>
              </a:rPr>
              <a:t>* کاهش تمایل به فرزندان آوری</a:t>
            </a:r>
          </a:p>
          <a:p>
            <a:pPr algn="just"/>
            <a:endParaRPr lang="fa-IR" sz="4000" dirty="0">
              <a:cs typeface="B Homa" pitchFamily="2" charset="-78"/>
            </a:endParaRPr>
          </a:p>
        </p:txBody>
      </p:sp>
      <p:graphicFrame>
        <p:nvGraphicFramePr>
          <p:cNvPr id="9" name="Content Placeholder 3"/>
          <p:cNvGraphicFramePr>
            <a:graphicFrameLocks noGrp="1"/>
          </p:cNvGraphicFramePr>
          <p:nvPr>
            <p:ph sz="quarter" idx="2"/>
          </p:nvPr>
        </p:nvGraphicFramePr>
        <p:xfrm>
          <a:off x="0" y="1444625"/>
          <a:ext cx="2987824" cy="486469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Grp="1" noChangeAspect="1" noChangeArrowheads="1"/>
          </p:cNvPicPr>
          <p:nvPr>
            <p:ph idx="1"/>
          </p:nvPr>
        </p:nvPicPr>
        <p:blipFill>
          <a:blip r:embed="rId4" cstate="print"/>
          <a:srcRect/>
          <a:stretch>
            <a:fillRect/>
          </a:stretch>
        </p:blipFill>
        <p:spPr bwMode="auto">
          <a:xfrm>
            <a:off x="0" y="1"/>
            <a:ext cx="1864301" cy="155679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959048040"/>
              </p:ext>
            </p:extLst>
          </p:nvPr>
        </p:nvGraphicFramePr>
        <p:xfrm>
          <a:off x="328612" y="1352550"/>
          <a:ext cx="8419851" cy="5244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8256"/>
            <a:ext cx="8229600" cy="1143000"/>
          </a:xfrm>
        </p:spPr>
        <p:txBody>
          <a:bodyPr>
            <a:normAutofit/>
          </a:bodyPr>
          <a:lstStyle/>
          <a:p>
            <a:pPr algn="ctr"/>
            <a:r>
              <a:rPr lang="fa-IR" sz="4000" b="0" dirty="0" smtClean="0">
                <a:solidFill>
                  <a:schemeClr val="tx1"/>
                </a:solidFill>
                <a:cs typeface="B Titr" pitchFamily="2" charset="-78"/>
              </a:rPr>
              <a:t>میانگین فاصله بین تولد فرزندان زنان</a:t>
            </a:r>
            <a:endParaRPr lang="fa-IR" sz="4000" b="0" dirty="0">
              <a:solidFill>
                <a:schemeClr val="tx1"/>
              </a:solidFill>
              <a:cs typeface="B Tit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521199925"/>
              </p:ext>
            </p:extLst>
          </p:nvPr>
        </p:nvGraphicFramePr>
        <p:xfrm>
          <a:off x="0" y="1412776"/>
          <a:ext cx="8892480" cy="4608512"/>
        </p:xfrm>
        <a:graphic>
          <a:graphicData uri="http://schemas.openxmlformats.org/drawingml/2006/table">
            <a:tbl>
              <a:tblPr rtl="1" firstRow="1" bandRow="1">
                <a:tableStyleId>{5C22544A-7EE6-4342-B048-85BDC9FD1C3A}</a:tableStyleId>
              </a:tblPr>
              <a:tblGrid>
                <a:gridCol w="4446240"/>
                <a:gridCol w="4446240"/>
              </a:tblGrid>
              <a:tr h="682111">
                <a:tc>
                  <a:txBody>
                    <a:bodyPr/>
                    <a:lstStyle/>
                    <a:p>
                      <a:pPr algn="ctr" rtl="1"/>
                      <a:r>
                        <a:rPr lang="fa-IR" sz="2400" b="1" dirty="0" smtClean="0">
                          <a:cs typeface="B Homa" pitchFamily="2" charset="-78"/>
                        </a:rPr>
                        <a:t>توالی فرزند آوری</a:t>
                      </a:r>
                      <a:endParaRPr lang="fa-IR" sz="2400" b="1" dirty="0">
                        <a:cs typeface="B Homa" pitchFamily="2" charset="-78"/>
                      </a:endParaRPr>
                    </a:p>
                  </a:txBody>
                  <a:tcPr/>
                </a:tc>
                <a:tc>
                  <a:txBody>
                    <a:bodyPr/>
                    <a:lstStyle/>
                    <a:p>
                      <a:pPr algn="ctr" rtl="1"/>
                      <a:r>
                        <a:rPr lang="fa-IR" sz="2400" b="1" dirty="0" smtClean="0">
                          <a:cs typeface="B Homa" pitchFamily="2" charset="-78"/>
                        </a:rPr>
                        <a:t>میزان و روند در سالهای اخیر</a:t>
                      </a:r>
                      <a:endParaRPr lang="fa-IR" sz="2400" b="1" dirty="0">
                        <a:cs typeface="B Homa" pitchFamily="2" charset="-78"/>
                      </a:endParaRPr>
                    </a:p>
                  </a:txBody>
                  <a:tcPr/>
                </a:tc>
              </a:tr>
              <a:tr h="682111">
                <a:tc>
                  <a:txBody>
                    <a:bodyPr/>
                    <a:lstStyle/>
                    <a:p>
                      <a:pPr rtl="1"/>
                      <a:r>
                        <a:rPr lang="fa-IR" sz="2400" b="1" dirty="0" smtClean="0">
                          <a:cs typeface="B Homa" pitchFamily="2" charset="-78"/>
                        </a:rPr>
                        <a:t>احتمال داشتن فرزند اول </a:t>
                      </a:r>
                      <a:endParaRPr lang="fa-IR" sz="2400" b="1" dirty="0">
                        <a:cs typeface="B Homa" pitchFamily="2" charset="-78"/>
                      </a:endParaRPr>
                    </a:p>
                  </a:txBody>
                  <a:tcPr/>
                </a:tc>
                <a:tc>
                  <a:txBody>
                    <a:bodyPr/>
                    <a:lstStyle/>
                    <a:p>
                      <a:pPr rtl="1"/>
                      <a:r>
                        <a:rPr lang="fa-IR" sz="2400" b="1" dirty="0" smtClean="0">
                          <a:cs typeface="B Homa" pitchFamily="2" charset="-78"/>
                        </a:rPr>
                        <a:t>روندی ثابت با احتمال 93-94 در صد</a:t>
                      </a:r>
                      <a:endParaRPr lang="fa-IR" sz="2400" b="1" dirty="0">
                        <a:cs typeface="B Homa" pitchFamily="2" charset="-78"/>
                      </a:endParaRPr>
                    </a:p>
                  </a:txBody>
                  <a:tcPr/>
                </a:tc>
              </a:tr>
              <a:tr h="8896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cs typeface="B Homa" pitchFamily="2" charset="-78"/>
                        </a:rPr>
                        <a:t>احتمال داشتن فرزند دوم </a:t>
                      </a:r>
                      <a:endParaRPr lang="fa-IR" sz="2400" b="1" dirty="0">
                        <a:cs typeface="B Hom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cs typeface="B Homa" pitchFamily="2" charset="-78"/>
                        </a:rPr>
                        <a:t>روندی ثابت با احتمال 80 در صد</a:t>
                      </a:r>
                    </a:p>
                    <a:p>
                      <a:pPr rtl="1"/>
                      <a:endParaRPr lang="fa-IR" sz="2400" b="1" dirty="0">
                        <a:cs typeface="B Homa" pitchFamily="2" charset="-78"/>
                      </a:endParaRPr>
                    </a:p>
                  </a:txBody>
                  <a:tcPr/>
                </a:tc>
              </a:tr>
              <a:tr h="117734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cs typeface="B Homa" pitchFamily="2" charset="-78"/>
                        </a:rPr>
                        <a:t>احتمال داشتن فرزند سوم</a:t>
                      </a:r>
                    </a:p>
                    <a:p>
                      <a:pPr rtl="1"/>
                      <a:endParaRPr lang="fa-IR" sz="2400" b="1" dirty="0">
                        <a:cs typeface="B Hom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cs typeface="B Homa" pitchFamily="2" charset="-78"/>
                        </a:rPr>
                        <a:t>روندی ثابت با احتمال 50 در صد</a:t>
                      </a:r>
                    </a:p>
                    <a:p>
                      <a:pPr rtl="1"/>
                      <a:endParaRPr lang="fa-IR" sz="2400" b="1" dirty="0">
                        <a:cs typeface="B Homa" pitchFamily="2" charset="-78"/>
                      </a:endParaRPr>
                    </a:p>
                  </a:txBody>
                  <a:tcPr/>
                </a:tc>
              </a:tr>
              <a:tr h="117734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cs typeface="B Homa" pitchFamily="2" charset="-78"/>
                        </a:rPr>
                        <a:t>احتمال داشتن فرزند چهارم</a:t>
                      </a:r>
                    </a:p>
                    <a:p>
                      <a:pPr rtl="1"/>
                      <a:endParaRPr lang="fa-IR" sz="2400" b="1" dirty="0">
                        <a:cs typeface="B Homa" pitchFamily="2" charset="-78"/>
                      </a:endParaRPr>
                    </a:p>
                  </a:txBody>
                  <a:tcPr/>
                </a:tc>
                <a:tc>
                  <a:txBody>
                    <a:bodyPr/>
                    <a:lstStyle/>
                    <a:p>
                      <a:pPr rtl="1"/>
                      <a:r>
                        <a:rPr lang="fa-IR" sz="2400" b="1" dirty="0" smtClean="0">
                          <a:cs typeface="B Homa" pitchFamily="2" charset="-78"/>
                        </a:rPr>
                        <a:t>روندی نزولی با احتمال 40 در صد</a:t>
                      </a:r>
                      <a:endParaRPr lang="fa-IR" sz="2400" b="1" dirty="0">
                        <a:cs typeface="B Homa" pitchFamily="2" charset="-78"/>
                      </a:endParaRPr>
                    </a:p>
                  </a:txBody>
                  <a:tcPr/>
                </a:tc>
              </a:tr>
            </a:tbl>
          </a:graphicData>
        </a:graphic>
      </p:graphicFrame>
      <p:sp>
        <p:nvSpPr>
          <p:cNvPr id="3" name="Title 2"/>
          <p:cNvSpPr>
            <a:spLocks noGrp="1"/>
          </p:cNvSpPr>
          <p:nvPr>
            <p:ph type="title"/>
          </p:nvPr>
        </p:nvSpPr>
        <p:spPr>
          <a:xfrm>
            <a:off x="323528" y="188640"/>
            <a:ext cx="8424936" cy="1143000"/>
          </a:xfrm>
        </p:spPr>
        <p:txBody>
          <a:bodyPr>
            <a:normAutofit fontScale="90000"/>
          </a:bodyPr>
          <a:lstStyle/>
          <a:p>
            <a:pPr algn="ctr"/>
            <a:r>
              <a:rPr lang="fa-IR" b="0" dirty="0" smtClean="0">
                <a:solidFill>
                  <a:schemeClr val="tx1"/>
                </a:solidFill>
                <a:cs typeface="B Titr" pitchFamily="2" charset="-78"/>
              </a:rPr>
              <a:t>نسبت های توالی فرزندآوری و روند آن در سالهای اخیر</a:t>
            </a:r>
            <a:endParaRPr lang="fa-IR" b="0" dirty="0">
              <a:solidFill>
                <a:schemeClr val="tx1"/>
              </a:solidFill>
              <a:cs typeface="B Titr"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348880"/>
            <a:ext cx="8229600" cy="4165923"/>
          </a:xfrm>
        </p:spPr>
        <p:txBody>
          <a:bodyPr>
            <a:normAutofit/>
          </a:bodyPr>
          <a:lstStyle/>
          <a:p>
            <a:r>
              <a:rPr lang="fa-IR" sz="4000" dirty="0" smtClean="0">
                <a:cs typeface="B Homa" pitchFamily="2" charset="-78"/>
              </a:rPr>
              <a:t>28.3 در صد جامعه مورد مطالعه تک فرزند</a:t>
            </a:r>
          </a:p>
          <a:p>
            <a:r>
              <a:rPr lang="fa-IR" sz="4000" dirty="0" smtClean="0">
                <a:solidFill>
                  <a:srgbClr val="FF0000"/>
                </a:solidFill>
                <a:cs typeface="B Homa" pitchFamily="2" charset="-78"/>
              </a:rPr>
              <a:t>شهرنشینی</a:t>
            </a:r>
          </a:p>
          <a:p>
            <a:r>
              <a:rPr lang="fa-IR" sz="4000" dirty="0" smtClean="0">
                <a:cs typeface="B Homa" pitchFamily="2" charset="-78"/>
              </a:rPr>
              <a:t>اشتغال زنان</a:t>
            </a:r>
          </a:p>
          <a:p>
            <a:r>
              <a:rPr lang="fa-IR" sz="4000" dirty="0" smtClean="0">
                <a:solidFill>
                  <a:srgbClr val="FF0000"/>
                </a:solidFill>
                <a:cs typeface="B Homa" pitchFamily="2" charset="-78"/>
              </a:rPr>
              <a:t>تغییر سبک زندگی و رفاه</a:t>
            </a:r>
          </a:p>
          <a:p>
            <a:r>
              <a:rPr lang="fa-IR" sz="4000" dirty="0">
                <a:cs typeface="B Homa" pitchFamily="2" charset="-78"/>
              </a:rPr>
              <a:t>تغییر </a:t>
            </a:r>
            <a:r>
              <a:rPr lang="fa-IR" sz="4000" dirty="0" smtClean="0">
                <a:cs typeface="B Homa" pitchFamily="2" charset="-78"/>
              </a:rPr>
              <a:t>نگرش </a:t>
            </a:r>
            <a:r>
              <a:rPr lang="fa-IR" sz="4000" dirty="0">
                <a:cs typeface="B Homa" pitchFamily="2" charset="-78"/>
              </a:rPr>
              <a:t>زنان نسب به تحصیل و منزلت اجتماعی و تاخیر ازدواج</a:t>
            </a:r>
          </a:p>
          <a:p>
            <a:endParaRPr lang="fa-IR" sz="4000" dirty="0" smtClean="0"/>
          </a:p>
        </p:txBody>
      </p:sp>
      <p:sp>
        <p:nvSpPr>
          <p:cNvPr id="3" name="Title 2"/>
          <p:cNvSpPr>
            <a:spLocks noGrp="1"/>
          </p:cNvSpPr>
          <p:nvPr>
            <p:ph type="title"/>
          </p:nvPr>
        </p:nvSpPr>
        <p:spPr/>
        <p:txBody>
          <a:bodyPr/>
          <a:lstStyle/>
          <a:p>
            <a:r>
              <a:rPr lang="fa-IR" dirty="0" smtClean="0">
                <a:solidFill>
                  <a:schemeClr val="accent6">
                    <a:lumMod val="50000"/>
                  </a:schemeClr>
                </a:solidFill>
                <a:cs typeface="B Titr" pitchFamily="2" charset="-78"/>
              </a:rPr>
              <a:t>عوامل موثر</a:t>
            </a:r>
            <a:r>
              <a:rPr lang="en-US" dirty="0" smtClean="0">
                <a:solidFill>
                  <a:schemeClr val="accent6">
                    <a:lumMod val="50000"/>
                  </a:schemeClr>
                </a:solidFill>
                <a:cs typeface="B Titr" pitchFamily="2" charset="-78"/>
              </a:rPr>
              <a:t> </a:t>
            </a:r>
            <a:r>
              <a:rPr lang="fa-IR" dirty="0" smtClean="0">
                <a:solidFill>
                  <a:schemeClr val="accent6">
                    <a:lumMod val="50000"/>
                  </a:schemeClr>
                </a:solidFill>
                <a:cs typeface="B Titr" pitchFamily="2" charset="-78"/>
              </a:rPr>
              <a:t>بر تک فرزندی </a:t>
            </a:r>
            <a:endParaRPr lang="fa-IR" dirty="0">
              <a:solidFill>
                <a:schemeClr val="accent6">
                  <a:lumMod val="50000"/>
                </a:schemeClr>
              </a:solidFill>
              <a:cs typeface="B Titr" pitchFamily="2" charset="-78"/>
            </a:endParaRPr>
          </a:p>
        </p:txBody>
      </p:sp>
      <p:pic>
        <p:nvPicPr>
          <p:cNvPr id="4" name="Picture 2"/>
          <p:cNvPicPr>
            <a:picLocks noChangeAspect="1" noChangeArrowheads="1"/>
          </p:cNvPicPr>
          <p:nvPr/>
        </p:nvPicPr>
        <p:blipFill>
          <a:blip r:embed="rId3" cstate="print"/>
          <a:srcRect/>
          <a:stretch>
            <a:fillRect/>
          </a:stretch>
        </p:blipFill>
        <p:spPr bwMode="auto">
          <a:xfrm>
            <a:off x="-20919" y="1"/>
            <a:ext cx="2288663" cy="2060847"/>
          </a:xfrm>
          <a:prstGeom prst="rect">
            <a:avLst/>
          </a:prstGeom>
          <a:noFill/>
          <a:ln w="9525">
            <a:noFill/>
            <a:miter lim="800000"/>
            <a:headEnd/>
            <a:tailEnd/>
          </a:ln>
          <a:effectLst/>
        </p:spPr>
      </p:pic>
    </p:spTree>
    <p:extLst>
      <p:ext uri="{BB962C8B-B14F-4D97-AF65-F5344CB8AC3E}">
        <p14:creationId xmlns="" xmlns:p14="http://schemas.microsoft.com/office/powerpoint/2010/main" val="36326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88840"/>
            <a:ext cx="8229600" cy="4165923"/>
          </a:xfrm>
        </p:spPr>
        <p:txBody>
          <a:bodyPr>
            <a:noAutofit/>
          </a:bodyPr>
          <a:lstStyle/>
          <a:p>
            <a:pPr algn="just"/>
            <a:r>
              <a:rPr lang="fa-IR" sz="3600" dirty="0" smtClean="0">
                <a:cs typeface="B Homa" pitchFamily="2" charset="-78"/>
              </a:rPr>
              <a:t>به هم خوردن توازن و تعادل نسلی</a:t>
            </a:r>
          </a:p>
          <a:p>
            <a:pPr algn="just"/>
            <a:r>
              <a:rPr lang="fa-IR" sz="3600" dirty="0" smtClean="0">
                <a:cs typeface="B Homa" pitchFamily="2" charset="-78"/>
              </a:rPr>
              <a:t>سهم مادران تحصیل کرده از جمعیت آینده کمتر </a:t>
            </a:r>
          </a:p>
          <a:p>
            <a:pPr algn="just">
              <a:buNone/>
            </a:pPr>
            <a:endParaRPr lang="fa-IR" sz="3600" i="1" dirty="0" smtClean="0">
              <a:cs typeface="B Homa" pitchFamily="2" charset="-78"/>
            </a:endParaRPr>
          </a:p>
          <a:p>
            <a:pPr algn="just">
              <a:buNone/>
            </a:pPr>
            <a:r>
              <a:rPr lang="fa-IR" sz="3600" b="1" i="1" dirty="0" smtClean="0">
                <a:solidFill>
                  <a:schemeClr val="accent2">
                    <a:lumMod val="50000"/>
                  </a:schemeClr>
                </a:solidFill>
                <a:cs typeface="B Homa" pitchFamily="2" charset="-78"/>
              </a:rPr>
              <a:t>مقام رهبری:“ یکی از مشکلات ما این است که برجسته ترین زوج های ما که نخبگان هستند کمترین فرزند را دارند که این یک ضرر بزرگ است چون کشور را از ژن  انسان های برتر محروم </a:t>
            </a:r>
            <a:br>
              <a:rPr lang="fa-IR" sz="3600" b="1" i="1" dirty="0" smtClean="0">
                <a:solidFill>
                  <a:schemeClr val="accent2">
                    <a:lumMod val="50000"/>
                  </a:schemeClr>
                </a:solidFill>
                <a:cs typeface="B Homa" pitchFamily="2" charset="-78"/>
              </a:rPr>
            </a:br>
            <a:r>
              <a:rPr lang="fa-IR" sz="3600" b="1" i="1" dirty="0" smtClean="0">
                <a:solidFill>
                  <a:schemeClr val="accent2">
                    <a:lumMod val="50000"/>
                  </a:schemeClr>
                </a:solidFill>
                <a:cs typeface="B Homa" pitchFamily="2" charset="-78"/>
              </a:rPr>
              <a:t>می کنیم“</a:t>
            </a:r>
          </a:p>
        </p:txBody>
      </p:sp>
      <p:sp>
        <p:nvSpPr>
          <p:cNvPr id="3" name="Title 2"/>
          <p:cNvSpPr>
            <a:spLocks noGrp="1"/>
          </p:cNvSpPr>
          <p:nvPr>
            <p:ph type="title"/>
          </p:nvPr>
        </p:nvSpPr>
        <p:spPr/>
        <p:txBody>
          <a:bodyPr/>
          <a:lstStyle/>
          <a:p>
            <a:r>
              <a:rPr lang="fa-IR" b="0" dirty="0" smtClean="0">
                <a:solidFill>
                  <a:schemeClr val="accent6">
                    <a:lumMod val="50000"/>
                  </a:schemeClr>
                </a:solidFill>
                <a:cs typeface="B Titr" pitchFamily="2" charset="-78"/>
              </a:rPr>
              <a:t>اثرات تک فرزندی </a:t>
            </a:r>
            <a:endParaRPr lang="fa-IR" b="0" dirty="0">
              <a:solidFill>
                <a:schemeClr val="accent6">
                  <a:lumMod val="50000"/>
                </a:schemeClr>
              </a:solidFill>
              <a:cs typeface="B Titr" pitchFamily="2" charset="-78"/>
            </a:endParaRPr>
          </a:p>
        </p:txBody>
      </p:sp>
      <p:pic>
        <p:nvPicPr>
          <p:cNvPr id="5" name="Picture 2"/>
          <p:cNvPicPr>
            <a:picLocks noChangeAspect="1" noChangeArrowheads="1"/>
          </p:cNvPicPr>
          <p:nvPr/>
        </p:nvPicPr>
        <p:blipFill>
          <a:blip r:embed="rId3" cstate="print"/>
          <a:srcRect/>
          <a:stretch>
            <a:fillRect/>
          </a:stretch>
        </p:blipFill>
        <p:spPr bwMode="auto">
          <a:xfrm>
            <a:off x="0" y="0"/>
            <a:ext cx="2711285" cy="2033464"/>
          </a:xfrm>
          <a:prstGeom prst="rect">
            <a:avLst/>
          </a:prstGeom>
          <a:noFill/>
          <a:ln w="9525">
            <a:noFill/>
            <a:miter lim="800000"/>
            <a:headEnd/>
            <a:tailEnd/>
          </a:ln>
        </p:spPr>
      </p:pic>
    </p:spTree>
    <p:extLst>
      <p:ext uri="{BB962C8B-B14F-4D97-AF65-F5344CB8AC3E}">
        <p14:creationId xmlns="" xmlns:p14="http://schemas.microsoft.com/office/powerpoint/2010/main" val="853624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port template (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792</TotalTime>
  <Words>1125</Words>
  <Application>Microsoft Office PowerPoint</Application>
  <PresentationFormat>On-screen Show (4:3)</PresentationFormat>
  <Paragraphs>150</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report template (2)</vt:lpstr>
      <vt:lpstr>برنامه های در دست اجرا برای افزایش جمعیت دفتر سلامت جمعیت، خانواده و مدارس  اعظم دخت رحیمی کارشناس ارشد اداره باروری سالم</vt:lpstr>
      <vt:lpstr>مقام معظم رهبری:</vt:lpstr>
      <vt:lpstr>اهداف راهبردی</vt:lpstr>
      <vt:lpstr>تاخیر در تولد فرزند اول زنان</vt:lpstr>
      <vt:lpstr>افزایش فاصله تولدفرزند اول و دوم </vt:lpstr>
      <vt:lpstr>میانگین فاصله بین تولد فرزندان زنان</vt:lpstr>
      <vt:lpstr>نسبت های توالی فرزندآوری و روند آن در سالهای اخیر</vt:lpstr>
      <vt:lpstr>عوامل موثر بر تک فرزندی </vt:lpstr>
      <vt:lpstr>اثرات تک فرزندی </vt:lpstr>
      <vt:lpstr>افزایش سن ازدواج:</vt:lpstr>
      <vt:lpstr>Slide 11</vt:lpstr>
      <vt:lpstr>Slide 12</vt:lpstr>
      <vt:lpstr>Slide 13</vt:lpstr>
      <vt:lpstr>Slide 14</vt:lpstr>
      <vt:lpstr>روند نسبت ازدواج و طلاق های ثبت شده   1391-1383</vt:lpstr>
      <vt:lpstr>Slide 16</vt:lpstr>
      <vt:lpstr>آموزش های هنگام ازدواج:</vt:lpstr>
      <vt:lpstr>فرمایشات مقام عظمی رهبری:</vt:lpstr>
      <vt:lpstr>ناباروی:</vt:lpstr>
      <vt:lpstr>ناباروی(ادامه):</vt:lpstr>
      <vt:lpstr>منشورحقوق و مسووليت هاي زنان درنظام جمهوري اسلامي ايران: قانون ٣٠٦5</vt:lpstr>
      <vt:lpstr>Slide 22</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a-moghisi</dc:creator>
  <cp:lastModifiedBy>behbooyeh</cp:lastModifiedBy>
  <cp:revision>126</cp:revision>
  <dcterms:created xsi:type="dcterms:W3CDTF">2011-10-25T08:46:34Z</dcterms:created>
  <dcterms:modified xsi:type="dcterms:W3CDTF">2014-01-06T10:07:08Z</dcterms:modified>
</cp:coreProperties>
</file>